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5" r:id="rId6"/>
    <p:sldMasterId id="2147483764" r:id="rId7"/>
  </p:sldMasterIdLst>
  <p:sldIdLst>
    <p:sldId id="256" r:id="rId8"/>
    <p:sldId id="278" r:id="rId9"/>
    <p:sldId id="259" r:id="rId10"/>
    <p:sldId id="288" r:id="rId11"/>
    <p:sldId id="281" r:id="rId12"/>
    <p:sldId id="283" r:id="rId13"/>
    <p:sldId id="282" r:id="rId14"/>
    <p:sldId id="279" r:id="rId15"/>
    <p:sldId id="291" r:id="rId16"/>
    <p:sldId id="284" r:id="rId17"/>
    <p:sldId id="280" r:id="rId18"/>
    <p:sldId id="287" r:id="rId19"/>
    <p:sldId id="274" r:id="rId20"/>
    <p:sldId id="276" r:id="rId21"/>
    <p:sldId id="292" r:id="rId22"/>
    <p:sldId id="293" r:id="rId23"/>
    <p:sldId id="262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72" autoAdjust="0"/>
    <p:restoredTop sz="94660"/>
  </p:normalViewPr>
  <p:slideViewPr>
    <p:cSldViewPr snapToGrid="0">
      <p:cViewPr varScale="1">
        <p:scale>
          <a:sx n="98" d="100"/>
          <a:sy n="98" d="100"/>
        </p:scale>
        <p:origin x="102" y="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hyperlink" Target="https://img-fotki.yandex.ru/get/15518/200418627.55/0_117448_5f688367_orig.png" TargetMode="External"/><Relationship Id="rId2" Type="http://schemas.openxmlformats.org/officeDocument/2006/relationships/hyperlink" Target="https://img-fotki.yandex.ru/get/15553/200418627.54/0_117430_99fa546d_orig.png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s2.pic4you.ru/allimage/y2013/06-20/24687/3557782.png" TargetMode="Externa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hyperlink" Target="https://img-fotki.yandex.ru/get/15518/200418627.55/0_117448_5f688367_orig.png" TargetMode="External"/><Relationship Id="rId2" Type="http://schemas.openxmlformats.org/officeDocument/2006/relationships/hyperlink" Target="https://img-fotki.yandex.ru/get/15553/200418627.54/0_117430_99fa546d_orig.png" TargetMode="External"/><Relationship Id="rId1" Type="http://schemas.openxmlformats.org/officeDocument/2006/relationships/slideMaster" Target="../slideMasters/slideMaster2.xml"/><Relationship Id="rId5" Type="http://schemas.openxmlformats.org/officeDocument/2006/relationships/hyperlink" Target="http://www.mobilmusic.ru/wallpaper.php?id=677915" TargetMode="External"/><Relationship Id="rId4" Type="http://schemas.openxmlformats.org/officeDocument/2006/relationships/hyperlink" Target="http://s2.pic4you.ru/allimage/y2013/06-20/24687/3557782.png" TargetMode="Externa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hyperlink" Target="https://img-fotki.yandex.ru/get/15553/200418627.54/0_117430_99fa546d_orig.png" TargetMode="External"/><Relationship Id="rId2" Type="http://schemas.openxmlformats.org/officeDocument/2006/relationships/hyperlink" Target="http://linda6035.ucoz.ru/_si/0/s99708051.jpg" TargetMode="External"/><Relationship Id="rId1" Type="http://schemas.openxmlformats.org/officeDocument/2006/relationships/slideMaster" Target="../slideMasters/slideMaster3.xml"/><Relationship Id="rId5" Type="http://schemas.openxmlformats.org/officeDocument/2006/relationships/hyperlink" Target="http://s2.pic4you.ru/allimage/y2013/06-20/24687/3557782.png" TargetMode="External"/><Relationship Id="rId4" Type="http://schemas.openxmlformats.org/officeDocument/2006/relationships/hyperlink" Target="https://img-fotki.yandex.ru/get/15518/200418627.55/0_117448_5f688367_orig.png" TargetMode="Externa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hyperlink" Target="https://img-fotki.yandex.ru/get/15553/200418627.54/0_117430_99fa546d_orig.png" TargetMode="External"/><Relationship Id="rId2" Type="http://schemas.openxmlformats.org/officeDocument/2006/relationships/hyperlink" Target="http://linda6035.ucoz.ru/_si/0/s99708051.jpg" TargetMode="External"/><Relationship Id="rId1" Type="http://schemas.openxmlformats.org/officeDocument/2006/relationships/slideMaster" Target="../slideMasters/slideMaster4.xml"/><Relationship Id="rId5" Type="http://schemas.openxmlformats.org/officeDocument/2006/relationships/hyperlink" Target="http://s2.pic4you.ru/allimage/y2013/06-20/24687/3557782.png" TargetMode="External"/><Relationship Id="rId4" Type="http://schemas.openxmlformats.org/officeDocument/2006/relationships/hyperlink" Target="https://img-fotki.yandex.ru/get/15518/200418627.55/0_117448_5f688367_orig.png" TargetMode="Externa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hyperlink" Target="https://img-fotki.yandex.ru/get/15553/200418627.54/0_117430_99fa546d_orig.png" TargetMode="External"/><Relationship Id="rId2" Type="http://schemas.openxmlformats.org/officeDocument/2006/relationships/hyperlink" Target="http://linda6035.ucoz.ru/_si/0/s99708051.jpg" TargetMode="External"/><Relationship Id="rId1" Type="http://schemas.openxmlformats.org/officeDocument/2006/relationships/slideMaster" Target="../slideMasters/slideMaster5.xml"/><Relationship Id="rId5" Type="http://schemas.openxmlformats.org/officeDocument/2006/relationships/hyperlink" Target="http://s2.pic4you.ru/allimage/y2013/06-20/24687/3557782.png" TargetMode="External"/><Relationship Id="rId4" Type="http://schemas.openxmlformats.org/officeDocument/2006/relationships/hyperlink" Target="https://img-fotki.yandex.ru/get/15518/200418627.55/0_117448_5f688367_orig.png" TargetMode="Externa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hyperlink" Target="https://img-fotki.yandex.ru/get/15553/200418627.54/0_117430_99fa546d_orig.png" TargetMode="External"/><Relationship Id="rId2" Type="http://schemas.openxmlformats.org/officeDocument/2006/relationships/hyperlink" Target="http://linda6035.ucoz.ru/_si/0/s99708051.jpg" TargetMode="External"/><Relationship Id="rId1" Type="http://schemas.openxmlformats.org/officeDocument/2006/relationships/slideMaster" Target="../slideMasters/slideMaster6.xml"/><Relationship Id="rId5" Type="http://schemas.openxmlformats.org/officeDocument/2006/relationships/hyperlink" Target="http://s2.pic4you.ru/allimage/y2013/06-20/24687/3557782.png" TargetMode="External"/><Relationship Id="rId4" Type="http://schemas.openxmlformats.org/officeDocument/2006/relationships/hyperlink" Target="https://img-fotki.yandex.ru/get/15518/200418627.55/0_117448_5f688367_orig.png" TargetMode="Externa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hyperlink" Target="https://img-fotki.yandex.ru/get/15553/200418627.54/0_117430_99fa546d_orig.png" TargetMode="External"/><Relationship Id="rId2" Type="http://schemas.openxmlformats.org/officeDocument/2006/relationships/hyperlink" Target="http://linda6035.ucoz.ru/_si/0/s99708051.jpg" TargetMode="External"/><Relationship Id="rId1" Type="http://schemas.openxmlformats.org/officeDocument/2006/relationships/slideMaster" Target="../slideMasters/slideMaster7.xml"/><Relationship Id="rId5" Type="http://schemas.openxmlformats.org/officeDocument/2006/relationships/hyperlink" Target="http://s2.pic4you.ru/allimage/y2013/06-20/24687/3557782.png" TargetMode="External"/><Relationship Id="rId4" Type="http://schemas.openxmlformats.org/officeDocument/2006/relationships/hyperlink" Target="https://img-fotki.yandex.ru/get/15518/200418627.55/0_117448_5f688367_orig.png" TargetMode="Externa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1711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035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147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7"/>
          <p:cNvSpPr>
            <a:spLocks noChangeArrowheads="1"/>
          </p:cNvSpPr>
          <p:nvPr/>
        </p:nvSpPr>
        <p:spPr bwMode="auto">
          <a:xfrm>
            <a:off x="1016000" y="1700213"/>
            <a:ext cx="9456738" cy="258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  <a:buFont typeface="Arial" panose="020B0604020202020204" pitchFamily="34" charset="0"/>
              <a:buAutoNum type="arabicParenR"/>
            </a:pPr>
            <a:r>
              <a:rPr lang="ru-RU">
                <a:ea typeface="Calibri" panose="020F0502020204030204" pitchFamily="34" charset="0"/>
                <a:cs typeface="Times New Roman" panose="02020603050405020304" pitchFamily="18" charset="0"/>
              </a:rPr>
              <a:t>Вечный огонь </a:t>
            </a:r>
            <a:r>
              <a:rPr lang="en-US" u="sng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</a:t>
            </a:r>
            <a:r>
              <a:rPr lang="ru-RU" u="sng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://</a:t>
            </a:r>
            <a:r>
              <a:rPr lang="en-US" u="sng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img</a:t>
            </a:r>
            <a:r>
              <a:rPr lang="ru-RU" u="sng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-</a:t>
            </a:r>
            <a:r>
              <a:rPr lang="en-US" u="sng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fotki</a:t>
            </a:r>
            <a:r>
              <a:rPr lang="ru-RU" u="sng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.</a:t>
            </a:r>
            <a:r>
              <a:rPr lang="en-US" u="sng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yandex</a:t>
            </a:r>
            <a:r>
              <a:rPr lang="ru-RU" u="sng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.</a:t>
            </a:r>
            <a:r>
              <a:rPr lang="en-US" u="sng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ru</a:t>
            </a:r>
            <a:r>
              <a:rPr lang="ru-RU" u="sng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/</a:t>
            </a:r>
            <a:r>
              <a:rPr lang="en-US" u="sng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get</a:t>
            </a:r>
            <a:r>
              <a:rPr lang="ru-RU" u="sng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/15553/200418627.54/0_117430_99</a:t>
            </a:r>
            <a:r>
              <a:rPr lang="en-US" u="sng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fa</a:t>
            </a:r>
            <a:r>
              <a:rPr lang="ru-RU" u="sng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546</a:t>
            </a:r>
            <a:r>
              <a:rPr lang="en-US" u="sng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d</a:t>
            </a:r>
            <a:r>
              <a:rPr lang="ru-RU" u="sng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_</a:t>
            </a:r>
            <a:r>
              <a:rPr lang="en-US" u="sng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orig</a:t>
            </a:r>
            <a:r>
              <a:rPr lang="ru-RU" u="sng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.</a:t>
            </a:r>
            <a:r>
              <a:rPr lang="en-US" u="sng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png</a:t>
            </a:r>
            <a:endParaRPr lang="ru-RU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150000"/>
              </a:lnSpc>
              <a:buFont typeface="Arial" panose="020B0604020202020204" pitchFamily="34" charset="0"/>
              <a:buAutoNum type="arabicParenR"/>
            </a:pPr>
            <a:r>
              <a:rPr lang="ru-RU">
                <a:ea typeface="Calibri" panose="020F0502020204030204" pitchFamily="34" charset="0"/>
                <a:cs typeface="Times New Roman" panose="02020603050405020304" pitchFamily="18" charset="0"/>
              </a:rPr>
              <a:t>Орден Великой Отечественной войны на георгиевской ленте </a:t>
            </a:r>
            <a:r>
              <a:rPr lang="en-US" u="sng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</a:t>
            </a:r>
            <a:r>
              <a:rPr lang="ru-RU" u="sng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://</a:t>
            </a:r>
            <a:r>
              <a:rPr lang="en-US" u="sng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img</a:t>
            </a:r>
            <a:r>
              <a:rPr lang="ru-RU" u="sng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-</a:t>
            </a:r>
            <a:r>
              <a:rPr lang="en-US" u="sng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fotki</a:t>
            </a:r>
            <a:r>
              <a:rPr lang="ru-RU" u="sng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.</a:t>
            </a:r>
            <a:r>
              <a:rPr lang="en-US" u="sng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yandex</a:t>
            </a:r>
            <a:r>
              <a:rPr lang="ru-RU" u="sng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.</a:t>
            </a:r>
            <a:r>
              <a:rPr lang="en-US" u="sng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ru</a:t>
            </a:r>
            <a:r>
              <a:rPr lang="ru-RU" u="sng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/</a:t>
            </a:r>
            <a:r>
              <a:rPr lang="en-US" u="sng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get</a:t>
            </a:r>
            <a:r>
              <a:rPr lang="ru-RU" u="sng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/15518/200418627.55/0_117448_5</a:t>
            </a:r>
            <a:r>
              <a:rPr lang="en-US" u="sng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f</a:t>
            </a:r>
            <a:r>
              <a:rPr lang="ru-RU" u="sng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688367_</a:t>
            </a:r>
            <a:r>
              <a:rPr lang="en-US" u="sng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orig</a:t>
            </a:r>
            <a:r>
              <a:rPr lang="ru-RU" u="sng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.</a:t>
            </a:r>
            <a:r>
              <a:rPr lang="en-US" u="sng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png</a:t>
            </a:r>
            <a:endParaRPr lang="ru-RU" u="sng">
              <a:solidFill>
                <a:srgbClr val="0000FF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150000"/>
              </a:lnSpc>
              <a:buFont typeface="Arial" panose="020B0604020202020204" pitchFamily="34" charset="0"/>
              <a:buAutoNum type="arabicParenR"/>
            </a:pPr>
            <a:r>
              <a:rPr lang="ru-RU">
                <a:ea typeface="Calibri" panose="020F0502020204030204" pitchFamily="34" charset="0"/>
                <a:cs typeface="Calibri" panose="020F0502020204030204" pitchFamily="34" charset="0"/>
              </a:rPr>
              <a:t>Гвоздики с георгиевской лентой </a:t>
            </a:r>
            <a:r>
              <a:rPr lang="en-US" u="sng">
                <a:solidFill>
                  <a:srgbClr val="0000FF"/>
                </a:solidFill>
                <a:ea typeface="Calibri" panose="020F0502020204030204" pitchFamily="34" charset="0"/>
                <a:cs typeface="Calibri" panose="020F0502020204030204" pitchFamily="34" charset="0"/>
                <a:hlinkClick r:id="rId4"/>
              </a:rPr>
              <a:t>http</a:t>
            </a:r>
            <a:r>
              <a:rPr lang="ru-RU" u="sng">
                <a:solidFill>
                  <a:srgbClr val="0000FF"/>
                </a:solidFill>
                <a:ea typeface="Calibri" panose="020F0502020204030204" pitchFamily="34" charset="0"/>
                <a:cs typeface="Calibri" panose="020F0502020204030204" pitchFamily="34" charset="0"/>
                <a:hlinkClick r:id="rId4"/>
              </a:rPr>
              <a:t>://</a:t>
            </a:r>
            <a:r>
              <a:rPr lang="en-US" u="sng">
                <a:solidFill>
                  <a:srgbClr val="0000FF"/>
                </a:solidFill>
                <a:ea typeface="Calibri" panose="020F0502020204030204" pitchFamily="34" charset="0"/>
                <a:cs typeface="Calibri" panose="020F0502020204030204" pitchFamily="34" charset="0"/>
                <a:hlinkClick r:id="rId4"/>
              </a:rPr>
              <a:t>s</a:t>
            </a:r>
            <a:r>
              <a:rPr lang="ru-RU" u="sng">
                <a:solidFill>
                  <a:srgbClr val="0000FF"/>
                </a:solidFill>
                <a:ea typeface="Calibri" panose="020F0502020204030204" pitchFamily="34" charset="0"/>
                <a:cs typeface="Calibri" panose="020F0502020204030204" pitchFamily="34" charset="0"/>
                <a:hlinkClick r:id="rId4"/>
              </a:rPr>
              <a:t>2.</a:t>
            </a:r>
            <a:r>
              <a:rPr lang="en-US" u="sng">
                <a:solidFill>
                  <a:srgbClr val="0000FF"/>
                </a:solidFill>
                <a:ea typeface="Calibri" panose="020F0502020204030204" pitchFamily="34" charset="0"/>
                <a:cs typeface="Calibri" panose="020F0502020204030204" pitchFamily="34" charset="0"/>
                <a:hlinkClick r:id="rId4"/>
              </a:rPr>
              <a:t>pic</a:t>
            </a:r>
            <a:r>
              <a:rPr lang="ru-RU" u="sng">
                <a:solidFill>
                  <a:srgbClr val="0000FF"/>
                </a:solidFill>
                <a:ea typeface="Calibri" panose="020F0502020204030204" pitchFamily="34" charset="0"/>
                <a:cs typeface="Calibri" panose="020F0502020204030204" pitchFamily="34" charset="0"/>
                <a:hlinkClick r:id="rId4"/>
              </a:rPr>
              <a:t>4</a:t>
            </a:r>
            <a:r>
              <a:rPr lang="en-US" u="sng">
                <a:solidFill>
                  <a:srgbClr val="0000FF"/>
                </a:solidFill>
                <a:ea typeface="Calibri" panose="020F0502020204030204" pitchFamily="34" charset="0"/>
                <a:cs typeface="Calibri" panose="020F0502020204030204" pitchFamily="34" charset="0"/>
                <a:hlinkClick r:id="rId4"/>
              </a:rPr>
              <a:t>you</a:t>
            </a:r>
            <a:r>
              <a:rPr lang="ru-RU" u="sng">
                <a:solidFill>
                  <a:srgbClr val="0000FF"/>
                </a:solidFill>
                <a:ea typeface="Calibri" panose="020F0502020204030204" pitchFamily="34" charset="0"/>
                <a:cs typeface="Calibri" panose="020F0502020204030204" pitchFamily="34" charset="0"/>
                <a:hlinkClick r:id="rId4"/>
              </a:rPr>
              <a:t>.</a:t>
            </a:r>
            <a:r>
              <a:rPr lang="en-US" u="sng">
                <a:solidFill>
                  <a:srgbClr val="0000FF"/>
                </a:solidFill>
                <a:ea typeface="Calibri" panose="020F0502020204030204" pitchFamily="34" charset="0"/>
                <a:cs typeface="Calibri" panose="020F0502020204030204" pitchFamily="34" charset="0"/>
                <a:hlinkClick r:id="rId4"/>
              </a:rPr>
              <a:t>ru</a:t>
            </a:r>
            <a:r>
              <a:rPr lang="ru-RU" u="sng">
                <a:solidFill>
                  <a:srgbClr val="0000FF"/>
                </a:solidFill>
                <a:ea typeface="Calibri" panose="020F0502020204030204" pitchFamily="34" charset="0"/>
                <a:cs typeface="Calibri" panose="020F0502020204030204" pitchFamily="34" charset="0"/>
                <a:hlinkClick r:id="rId4"/>
              </a:rPr>
              <a:t>/</a:t>
            </a:r>
            <a:r>
              <a:rPr lang="en-US" u="sng">
                <a:solidFill>
                  <a:srgbClr val="0000FF"/>
                </a:solidFill>
                <a:ea typeface="Calibri" panose="020F0502020204030204" pitchFamily="34" charset="0"/>
                <a:cs typeface="Calibri" panose="020F0502020204030204" pitchFamily="34" charset="0"/>
                <a:hlinkClick r:id="rId4"/>
              </a:rPr>
              <a:t>allimage</a:t>
            </a:r>
            <a:r>
              <a:rPr lang="ru-RU" u="sng">
                <a:solidFill>
                  <a:srgbClr val="0000FF"/>
                </a:solidFill>
                <a:ea typeface="Calibri" panose="020F0502020204030204" pitchFamily="34" charset="0"/>
                <a:cs typeface="Calibri" panose="020F0502020204030204" pitchFamily="34" charset="0"/>
                <a:hlinkClick r:id="rId4"/>
              </a:rPr>
              <a:t>/</a:t>
            </a:r>
            <a:r>
              <a:rPr lang="en-US" u="sng">
                <a:solidFill>
                  <a:srgbClr val="0000FF"/>
                </a:solidFill>
                <a:ea typeface="Calibri" panose="020F0502020204030204" pitchFamily="34" charset="0"/>
                <a:cs typeface="Calibri" panose="020F0502020204030204" pitchFamily="34" charset="0"/>
                <a:hlinkClick r:id="rId4"/>
              </a:rPr>
              <a:t>y</a:t>
            </a:r>
            <a:r>
              <a:rPr lang="ru-RU" u="sng">
                <a:solidFill>
                  <a:srgbClr val="0000FF"/>
                </a:solidFill>
                <a:ea typeface="Calibri" panose="020F0502020204030204" pitchFamily="34" charset="0"/>
                <a:cs typeface="Calibri" panose="020F0502020204030204" pitchFamily="34" charset="0"/>
                <a:hlinkClick r:id="rId4"/>
              </a:rPr>
              <a:t>2013/06-20/24687/3557782.</a:t>
            </a:r>
            <a:r>
              <a:rPr lang="en-US" u="sng">
                <a:solidFill>
                  <a:srgbClr val="0000FF"/>
                </a:solidFill>
                <a:ea typeface="Calibri" panose="020F0502020204030204" pitchFamily="34" charset="0"/>
                <a:cs typeface="Calibri" panose="020F0502020204030204" pitchFamily="34" charset="0"/>
                <a:hlinkClick r:id="rId4"/>
              </a:rPr>
              <a:t>png</a:t>
            </a: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02631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93767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2341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941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44692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15207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38612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3739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26382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2212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62493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2468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6795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7"/>
          <p:cNvSpPr>
            <a:spLocks noChangeArrowheads="1"/>
          </p:cNvSpPr>
          <p:nvPr/>
        </p:nvSpPr>
        <p:spPr bwMode="auto">
          <a:xfrm>
            <a:off x="1016000" y="1700213"/>
            <a:ext cx="9456738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  <a:buFont typeface="Arial" panose="020B0604020202020204" pitchFamily="34" charset="0"/>
              <a:buAutoNum type="arabicParenR"/>
            </a:pPr>
            <a:r>
              <a:rPr lang="ru-RU" dirty="0">
                <a:ea typeface="Calibri" panose="020F0502020204030204" pitchFamily="34" charset="0"/>
                <a:cs typeface="Times New Roman" panose="02020603050405020304" pitchFamily="18" charset="0"/>
              </a:rPr>
              <a:t>Вечный огонь </a:t>
            </a:r>
            <a:r>
              <a:rPr lang="en-US" u="sng" dirty="0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</a:t>
            </a:r>
            <a:r>
              <a:rPr lang="ru-RU" u="sng" dirty="0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://</a:t>
            </a:r>
            <a:r>
              <a:rPr lang="en-US" u="sng" dirty="0" err="1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img</a:t>
            </a:r>
            <a:r>
              <a:rPr lang="ru-RU" u="sng" dirty="0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-</a:t>
            </a:r>
            <a:r>
              <a:rPr lang="en-US" u="sng" dirty="0" err="1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fotki</a:t>
            </a:r>
            <a:r>
              <a:rPr lang="ru-RU" u="sng" dirty="0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.</a:t>
            </a:r>
            <a:r>
              <a:rPr lang="en-US" u="sng" dirty="0" err="1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yandex</a:t>
            </a:r>
            <a:r>
              <a:rPr lang="ru-RU" u="sng" dirty="0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.</a:t>
            </a:r>
            <a:r>
              <a:rPr lang="en-US" u="sng" dirty="0" err="1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ru</a:t>
            </a:r>
            <a:r>
              <a:rPr lang="ru-RU" u="sng" dirty="0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/</a:t>
            </a:r>
            <a:r>
              <a:rPr lang="en-US" u="sng" dirty="0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get</a:t>
            </a:r>
            <a:r>
              <a:rPr lang="ru-RU" u="sng" dirty="0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/15553/200418627.54/0_117430_99</a:t>
            </a:r>
            <a:r>
              <a:rPr lang="en-US" u="sng" dirty="0" err="1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fa</a:t>
            </a:r>
            <a:r>
              <a:rPr lang="ru-RU" u="sng" dirty="0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546</a:t>
            </a:r>
            <a:r>
              <a:rPr lang="en-US" u="sng" dirty="0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d</a:t>
            </a:r>
            <a:r>
              <a:rPr lang="ru-RU" u="sng" dirty="0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_</a:t>
            </a:r>
            <a:r>
              <a:rPr lang="en-US" u="sng" dirty="0" err="1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orig</a:t>
            </a:r>
            <a:r>
              <a:rPr lang="ru-RU" u="sng" dirty="0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.</a:t>
            </a:r>
            <a:r>
              <a:rPr lang="en-US" u="sng" dirty="0" err="1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png</a:t>
            </a:r>
            <a:endParaRPr 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150000"/>
              </a:lnSpc>
              <a:buFont typeface="Arial" panose="020B0604020202020204" pitchFamily="34" charset="0"/>
              <a:buAutoNum type="arabicParenR"/>
            </a:pPr>
            <a:r>
              <a:rPr lang="ru-RU" dirty="0">
                <a:ea typeface="Calibri" panose="020F0502020204030204" pitchFamily="34" charset="0"/>
                <a:cs typeface="Times New Roman" panose="02020603050405020304" pitchFamily="18" charset="0"/>
              </a:rPr>
              <a:t>Орден Великой Отечественной войны на георгиевской ленте </a:t>
            </a:r>
            <a:r>
              <a:rPr lang="en-US" u="sng" dirty="0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</a:t>
            </a:r>
            <a:r>
              <a:rPr lang="ru-RU" u="sng" dirty="0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://</a:t>
            </a:r>
            <a:r>
              <a:rPr lang="en-US" u="sng" dirty="0" err="1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img</a:t>
            </a:r>
            <a:r>
              <a:rPr lang="ru-RU" u="sng" dirty="0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-</a:t>
            </a:r>
            <a:r>
              <a:rPr lang="en-US" u="sng" dirty="0" err="1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fotki</a:t>
            </a:r>
            <a:r>
              <a:rPr lang="ru-RU" u="sng" dirty="0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.</a:t>
            </a:r>
            <a:r>
              <a:rPr lang="en-US" u="sng" dirty="0" err="1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yandex</a:t>
            </a:r>
            <a:r>
              <a:rPr lang="ru-RU" u="sng" dirty="0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.</a:t>
            </a:r>
            <a:r>
              <a:rPr lang="en-US" u="sng" dirty="0" err="1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ru</a:t>
            </a:r>
            <a:r>
              <a:rPr lang="ru-RU" u="sng" dirty="0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/</a:t>
            </a:r>
            <a:r>
              <a:rPr lang="en-US" u="sng" dirty="0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get</a:t>
            </a:r>
            <a:r>
              <a:rPr lang="ru-RU" u="sng" dirty="0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/15518/200418627.55/0_117448_5</a:t>
            </a:r>
            <a:r>
              <a:rPr lang="en-US" u="sng" dirty="0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f</a:t>
            </a:r>
            <a:r>
              <a:rPr lang="ru-RU" u="sng" dirty="0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688367_</a:t>
            </a:r>
            <a:r>
              <a:rPr lang="en-US" u="sng" dirty="0" err="1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orig</a:t>
            </a:r>
            <a:r>
              <a:rPr lang="ru-RU" u="sng" dirty="0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.</a:t>
            </a:r>
            <a:r>
              <a:rPr lang="en-US" u="sng" dirty="0" err="1">
                <a:solidFill>
                  <a:srgbClr val="0000FF"/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png</a:t>
            </a:r>
            <a:endParaRPr lang="ru-RU" u="sng" dirty="0">
              <a:solidFill>
                <a:srgbClr val="0000FF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150000"/>
              </a:lnSpc>
              <a:buFont typeface="Arial" panose="020B0604020202020204" pitchFamily="34" charset="0"/>
              <a:buAutoNum type="arabicParenR"/>
            </a:pPr>
            <a:r>
              <a:rPr lang="ru-RU" dirty="0">
                <a:ea typeface="Calibri" panose="020F0502020204030204" pitchFamily="34" charset="0"/>
                <a:cs typeface="Calibri" panose="020F0502020204030204" pitchFamily="34" charset="0"/>
              </a:rPr>
              <a:t>Гвоздики с георгиевской лентой </a:t>
            </a:r>
            <a:r>
              <a:rPr lang="en-US" u="sng" dirty="0">
                <a:solidFill>
                  <a:srgbClr val="0000FF"/>
                </a:solidFill>
                <a:ea typeface="Calibri" panose="020F0502020204030204" pitchFamily="34" charset="0"/>
                <a:cs typeface="Calibri" panose="020F0502020204030204" pitchFamily="34" charset="0"/>
                <a:hlinkClick r:id="rId4"/>
              </a:rPr>
              <a:t>http</a:t>
            </a:r>
            <a:r>
              <a:rPr lang="ru-RU" u="sng" dirty="0">
                <a:solidFill>
                  <a:srgbClr val="0000FF"/>
                </a:solidFill>
                <a:ea typeface="Calibri" panose="020F0502020204030204" pitchFamily="34" charset="0"/>
                <a:cs typeface="Calibri" panose="020F0502020204030204" pitchFamily="34" charset="0"/>
                <a:hlinkClick r:id="rId4"/>
              </a:rPr>
              <a:t>://</a:t>
            </a:r>
            <a:r>
              <a:rPr lang="en-US" u="sng" dirty="0">
                <a:solidFill>
                  <a:srgbClr val="0000FF"/>
                </a:solidFill>
                <a:ea typeface="Calibri" panose="020F0502020204030204" pitchFamily="34" charset="0"/>
                <a:cs typeface="Calibri" panose="020F0502020204030204" pitchFamily="34" charset="0"/>
                <a:hlinkClick r:id="rId4"/>
              </a:rPr>
              <a:t>s</a:t>
            </a:r>
            <a:r>
              <a:rPr lang="ru-RU" u="sng" dirty="0">
                <a:solidFill>
                  <a:srgbClr val="0000FF"/>
                </a:solidFill>
                <a:ea typeface="Calibri" panose="020F0502020204030204" pitchFamily="34" charset="0"/>
                <a:cs typeface="Calibri" panose="020F0502020204030204" pitchFamily="34" charset="0"/>
                <a:hlinkClick r:id="rId4"/>
              </a:rPr>
              <a:t>2.</a:t>
            </a:r>
            <a:r>
              <a:rPr lang="en-US" u="sng" dirty="0">
                <a:solidFill>
                  <a:srgbClr val="0000FF"/>
                </a:solidFill>
                <a:ea typeface="Calibri" panose="020F0502020204030204" pitchFamily="34" charset="0"/>
                <a:cs typeface="Calibri" panose="020F0502020204030204" pitchFamily="34" charset="0"/>
                <a:hlinkClick r:id="rId4"/>
              </a:rPr>
              <a:t>pic</a:t>
            </a:r>
            <a:r>
              <a:rPr lang="ru-RU" u="sng" dirty="0">
                <a:solidFill>
                  <a:srgbClr val="0000FF"/>
                </a:solidFill>
                <a:ea typeface="Calibri" panose="020F0502020204030204" pitchFamily="34" charset="0"/>
                <a:cs typeface="Calibri" panose="020F0502020204030204" pitchFamily="34" charset="0"/>
                <a:hlinkClick r:id="rId4"/>
              </a:rPr>
              <a:t>4</a:t>
            </a:r>
            <a:r>
              <a:rPr lang="en-US" u="sng" dirty="0">
                <a:solidFill>
                  <a:srgbClr val="0000FF"/>
                </a:solidFill>
                <a:ea typeface="Calibri" panose="020F0502020204030204" pitchFamily="34" charset="0"/>
                <a:cs typeface="Calibri" panose="020F0502020204030204" pitchFamily="34" charset="0"/>
                <a:hlinkClick r:id="rId4"/>
              </a:rPr>
              <a:t>you</a:t>
            </a:r>
            <a:r>
              <a:rPr lang="ru-RU" u="sng" dirty="0">
                <a:solidFill>
                  <a:srgbClr val="0000FF"/>
                </a:solidFill>
                <a:ea typeface="Calibri" panose="020F0502020204030204" pitchFamily="34" charset="0"/>
                <a:cs typeface="Calibri" panose="020F0502020204030204" pitchFamily="34" charset="0"/>
                <a:hlinkClick r:id="rId4"/>
              </a:rPr>
              <a:t>.</a:t>
            </a:r>
            <a:r>
              <a:rPr lang="en-US" u="sng" dirty="0" err="1">
                <a:solidFill>
                  <a:srgbClr val="0000FF"/>
                </a:solidFill>
                <a:ea typeface="Calibri" panose="020F0502020204030204" pitchFamily="34" charset="0"/>
                <a:cs typeface="Calibri" panose="020F0502020204030204" pitchFamily="34" charset="0"/>
                <a:hlinkClick r:id="rId4"/>
              </a:rPr>
              <a:t>ru</a:t>
            </a:r>
            <a:r>
              <a:rPr lang="ru-RU" u="sng" dirty="0">
                <a:solidFill>
                  <a:srgbClr val="0000FF"/>
                </a:solidFill>
                <a:ea typeface="Calibri" panose="020F0502020204030204" pitchFamily="34" charset="0"/>
                <a:cs typeface="Calibri" panose="020F0502020204030204" pitchFamily="34" charset="0"/>
                <a:hlinkClick r:id="rId4"/>
              </a:rPr>
              <a:t>/</a:t>
            </a:r>
            <a:r>
              <a:rPr lang="en-US" u="sng" dirty="0" err="1">
                <a:solidFill>
                  <a:srgbClr val="0000FF"/>
                </a:solidFill>
                <a:ea typeface="Calibri" panose="020F0502020204030204" pitchFamily="34" charset="0"/>
                <a:cs typeface="Calibri" panose="020F0502020204030204" pitchFamily="34" charset="0"/>
                <a:hlinkClick r:id="rId4"/>
              </a:rPr>
              <a:t>allimage</a:t>
            </a:r>
            <a:r>
              <a:rPr lang="ru-RU" u="sng" dirty="0">
                <a:solidFill>
                  <a:srgbClr val="0000FF"/>
                </a:solidFill>
                <a:ea typeface="Calibri" panose="020F0502020204030204" pitchFamily="34" charset="0"/>
                <a:cs typeface="Calibri" panose="020F0502020204030204" pitchFamily="34" charset="0"/>
                <a:hlinkClick r:id="rId4"/>
              </a:rPr>
              <a:t>/</a:t>
            </a:r>
            <a:r>
              <a:rPr lang="en-US" u="sng" dirty="0">
                <a:solidFill>
                  <a:srgbClr val="0000FF"/>
                </a:solidFill>
                <a:ea typeface="Calibri" panose="020F0502020204030204" pitchFamily="34" charset="0"/>
                <a:cs typeface="Calibri" panose="020F0502020204030204" pitchFamily="34" charset="0"/>
                <a:hlinkClick r:id="rId4"/>
              </a:rPr>
              <a:t>y</a:t>
            </a:r>
            <a:r>
              <a:rPr lang="ru-RU" u="sng" dirty="0">
                <a:solidFill>
                  <a:srgbClr val="0000FF"/>
                </a:solidFill>
                <a:ea typeface="Calibri" panose="020F0502020204030204" pitchFamily="34" charset="0"/>
                <a:cs typeface="Calibri" panose="020F0502020204030204" pitchFamily="34" charset="0"/>
                <a:hlinkClick r:id="rId4"/>
              </a:rPr>
              <a:t>2013/06-20/24687/3557782.</a:t>
            </a:r>
            <a:r>
              <a:rPr lang="en-US" u="sng" dirty="0" err="1">
                <a:solidFill>
                  <a:srgbClr val="0000FF"/>
                </a:solidFill>
                <a:ea typeface="Calibri" panose="020F0502020204030204" pitchFamily="34" charset="0"/>
                <a:cs typeface="Calibri" panose="020F0502020204030204" pitchFamily="34" charset="0"/>
                <a:hlinkClick r:id="rId4"/>
              </a:rPr>
              <a:t>png</a:t>
            </a:r>
            <a:endParaRPr lang="ru-RU" u="sng" dirty="0">
              <a:solidFill>
                <a:srgbClr val="0000FF"/>
              </a:solidFill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 eaLnBrk="1" hangingPunct="1">
              <a:lnSpc>
                <a:spcPct val="150000"/>
              </a:lnSpc>
              <a:buFont typeface="Arial" panose="020B0604020202020204" pitchFamily="34" charset="0"/>
              <a:buAutoNum type="arabicParenR"/>
            </a:pPr>
            <a:r>
              <a:rPr lang="ru-RU" dirty="0"/>
              <a:t>Фон </a:t>
            </a:r>
            <a:r>
              <a:rPr lang="en-US" dirty="0">
                <a:hlinkClick r:id="rId5"/>
              </a:rPr>
              <a:t>http://www.mobilmusic.ru/wallpaper.php?id=677915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74561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103881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790381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241035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970429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8770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43755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631717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709219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582764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512389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08950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36877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16000" y="1700213"/>
            <a:ext cx="9456738" cy="397033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  <a:tabLst>
                <a:tab pos="228600" algn="l"/>
              </a:tabLst>
              <a:defRPr/>
            </a:pPr>
            <a:r>
              <a:rPr lang="ru-RU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Мастер-класс</a:t>
            </a:r>
            <a:r>
              <a:rPr lang="ru-RU" b="1" i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Фокиной Лидии Петровны, </a:t>
            </a:r>
            <a:r>
              <a:rPr lang="ru-RU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учитель начальных классов МКОУ «СОШ ст. Евсино» </a:t>
            </a:r>
            <a:r>
              <a:rPr lang="ru-RU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Искитимского</a:t>
            </a:r>
            <a:r>
              <a:rPr lang="ru-RU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района Новосибирской области</a:t>
            </a:r>
          </a:p>
          <a:p>
            <a:pPr marL="342900" indent="-342900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  <a:tabLst>
                <a:tab pos="228600" algn="l"/>
              </a:tabLst>
              <a:defRPr/>
            </a:pP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http://linda6035.ucoz.ru/_si/0/s99708051.jpg</a:t>
            </a:r>
            <a:r>
              <a:rPr lang="ru-RU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- логотип мастер-класса </a:t>
            </a:r>
            <a:br>
              <a:rPr lang="ru-RU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«Создание шаблонов для фона презентации </a:t>
            </a:r>
            <a:r>
              <a:rPr lang="en-US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PowerPoint</a:t>
            </a:r>
            <a:r>
              <a:rPr lang="ru-RU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</a:p>
          <a:p>
            <a:pPr marL="342900" indent="-342900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  <a:tabLst>
                <a:tab pos="228600" algn="l"/>
              </a:tabLst>
              <a:defRPr/>
            </a:pPr>
            <a:r>
              <a:rPr lang="ru-RU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Вечный огонь </a:t>
            </a:r>
            <a:r>
              <a:rPr lang="en-US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://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img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-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fotki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.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yandex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.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ru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/</a:t>
            </a:r>
            <a:r>
              <a:rPr lang="en-US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get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/15553/200418627.54/0_117430_99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fa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546</a:t>
            </a:r>
            <a:r>
              <a:rPr lang="en-US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d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_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orig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.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png</a:t>
            </a:r>
            <a:endParaRPr lang="ru-RU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  <a:tabLst>
                <a:tab pos="228600" algn="l"/>
                <a:tab pos="457200" algn="l"/>
              </a:tabLst>
              <a:defRPr/>
            </a:pPr>
            <a:r>
              <a:rPr lang="ru-RU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Орден Великой Отечественной войны на георгиевской ленте </a:t>
            </a:r>
            <a:r>
              <a:rPr lang="en-US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://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img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-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fotki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.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yandex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.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ru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/</a:t>
            </a:r>
            <a:r>
              <a:rPr lang="en-US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get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/15518/200418627.55/0_117448_5</a:t>
            </a:r>
            <a:r>
              <a:rPr lang="en-US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f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688367_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orig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.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png</a:t>
            </a:r>
            <a:endParaRPr lang="ru-RU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ea typeface="Calibri" panose="020F0502020204030204" pitchFamily="34" charset="0"/>
              </a:rPr>
              <a:t>Гвоздики с георгиевской лентой </a:t>
            </a:r>
            <a:r>
              <a:rPr lang="en-US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http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://</a:t>
            </a:r>
            <a:r>
              <a:rPr lang="en-US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s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2.</a:t>
            </a:r>
            <a:r>
              <a:rPr lang="en-US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pic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4</a:t>
            </a:r>
            <a:r>
              <a:rPr lang="en-US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you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.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ru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/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allimage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/</a:t>
            </a:r>
            <a:r>
              <a:rPr lang="en-US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y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2013/06-20/24687/3557782.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png</a:t>
            </a:r>
            <a:endParaRPr lang="ru-RU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599154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385143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298271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3080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16678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28279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546919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198431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267537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833991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68791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90759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034228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16000" y="1700213"/>
            <a:ext cx="9456738" cy="397033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  <a:tabLst>
                <a:tab pos="228600" algn="l"/>
              </a:tabLst>
              <a:defRPr/>
            </a:pPr>
            <a:r>
              <a:rPr lang="ru-RU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Мастер-класс</a:t>
            </a:r>
            <a:r>
              <a:rPr lang="ru-RU" b="1" i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Фокиной Лидии Петровны, </a:t>
            </a:r>
            <a:r>
              <a:rPr lang="ru-RU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учитель начальных классов МКОУ «СОШ ст. Евсино» </a:t>
            </a:r>
            <a:r>
              <a:rPr lang="ru-RU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Искитимского</a:t>
            </a:r>
            <a:r>
              <a:rPr lang="ru-RU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района Новосибирской области</a:t>
            </a:r>
          </a:p>
          <a:p>
            <a:pPr marL="342900" indent="-342900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  <a:tabLst>
                <a:tab pos="228600" algn="l"/>
              </a:tabLst>
              <a:defRPr/>
            </a:pP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http://linda6035.ucoz.ru/_si/0/s99708051.jpg</a:t>
            </a:r>
            <a:r>
              <a:rPr lang="ru-RU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- логотип мастер-класса </a:t>
            </a:r>
            <a:br>
              <a:rPr lang="ru-RU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«Создание шаблонов для фона презентации </a:t>
            </a:r>
            <a:r>
              <a:rPr lang="en-US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PowerPoint</a:t>
            </a:r>
            <a:r>
              <a:rPr lang="ru-RU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</a:p>
          <a:p>
            <a:pPr marL="342900" indent="-342900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  <a:tabLst>
                <a:tab pos="228600" algn="l"/>
              </a:tabLst>
              <a:defRPr/>
            </a:pPr>
            <a:r>
              <a:rPr lang="ru-RU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Вечный огонь </a:t>
            </a:r>
            <a:r>
              <a:rPr lang="en-US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://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img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-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fotki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.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yandex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.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ru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/</a:t>
            </a:r>
            <a:r>
              <a:rPr lang="en-US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get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/15553/200418627.54/0_117430_99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fa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546</a:t>
            </a:r>
            <a:r>
              <a:rPr lang="en-US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d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_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orig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.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png</a:t>
            </a:r>
            <a:endParaRPr lang="ru-RU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  <a:tabLst>
                <a:tab pos="228600" algn="l"/>
                <a:tab pos="457200" algn="l"/>
              </a:tabLst>
              <a:defRPr/>
            </a:pPr>
            <a:r>
              <a:rPr lang="ru-RU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Орден Великой Отечественной войны на георгиевской ленте </a:t>
            </a:r>
            <a:r>
              <a:rPr lang="en-US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://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img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-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fotki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.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yandex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.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ru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/</a:t>
            </a:r>
            <a:r>
              <a:rPr lang="en-US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get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/15518/200418627.55/0_117448_5</a:t>
            </a:r>
            <a:r>
              <a:rPr lang="en-US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f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688367_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orig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.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png</a:t>
            </a:r>
            <a:endParaRPr lang="ru-RU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ea typeface="Calibri" panose="020F0502020204030204" pitchFamily="34" charset="0"/>
              </a:rPr>
              <a:t>Гвоздики с георгиевской лентой </a:t>
            </a:r>
            <a:r>
              <a:rPr lang="en-US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http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://</a:t>
            </a:r>
            <a:r>
              <a:rPr lang="en-US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s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2.</a:t>
            </a:r>
            <a:r>
              <a:rPr lang="en-US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pic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4</a:t>
            </a:r>
            <a:r>
              <a:rPr lang="en-US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you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.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ru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/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allimage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/</a:t>
            </a:r>
            <a:r>
              <a:rPr lang="en-US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y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2013/06-20/24687/3557782.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png</a:t>
            </a:r>
            <a:endParaRPr lang="ru-RU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6613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0147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54180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905351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451094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04299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51990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63818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241538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947499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56651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94969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0557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474518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16000" y="1700213"/>
            <a:ext cx="9456738" cy="397033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  <a:tabLst>
                <a:tab pos="228600" algn="l"/>
              </a:tabLst>
              <a:defRPr/>
            </a:pPr>
            <a:r>
              <a:rPr lang="ru-RU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Мастер-класс</a:t>
            </a:r>
            <a:r>
              <a:rPr lang="ru-RU" b="1" i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Фокиной Лидии Петровны, </a:t>
            </a:r>
            <a:r>
              <a:rPr lang="ru-RU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учитель начальных классов МКОУ «СОШ ст. Евсино» </a:t>
            </a:r>
            <a:r>
              <a:rPr lang="ru-RU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Искитимского</a:t>
            </a:r>
            <a:r>
              <a:rPr lang="ru-RU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района Новосибирской области</a:t>
            </a:r>
          </a:p>
          <a:p>
            <a:pPr marL="342900" indent="-342900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  <a:tabLst>
                <a:tab pos="228600" algn="l"/>
              </a:tabLst>
              <a:defRPr/>
            </a:pP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http://linda6035.ucoz.ru/_si/0/s99708051.jpg</a:t>
            </a:r>
            <a:r>
              <a:rPr lang="ru-RU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- логотип мастер-класса </a:t>
            </a:r>
            <a:br>
              <a:rPr lang="ru-RU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«Создание шаблонов для фона презентации </a:t>
            </a:r>
            <a:r>
              <a:rPr lang="en-US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PowerPoint</a:t>
            </a:r>
            <a:r>
              <a:rPr lang="ru-RU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</a:p>
          <a:p>
            <a:pPr marL="342900" indent="-342900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  <a:tabLst>
                <a:tab pos="228600" algn="l"/>
              </a:tabLst>
              <a:defRPr/>
            </a:pPr>
            <a:r>
              <a:rPr lang="ru-RU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Вечный огонь </a:t>
            </a:r>
            <a:r>
              <a:rPr lang="en-US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://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img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-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fotki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.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yandex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.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ru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/</a:t>
            </a:r>
            <a:r>
              <a:rPr lang="en-US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get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/15553/200418627.54/0_117430_99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fa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546</a:t>
            </a:r>
            <a:r>
              <a:rPr lang="en-US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d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_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orig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.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png</a:t>
            </a:r>
            <a:endParaRPr lang="ru-RU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  <a:tabLst>
                <a:tab pos="228600" algn="l"/>
                <a:tab pos="457200" algn="l"/>
              </a:tabLst>
              <a:defRPr/>
            </a:pPr>
            <a:r>
              <a:rPr lang="ru-RU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Орден Великой Отечественной войны на георгиевской ленте </a:t>
            </a:r>
            <a:r>
              <a:rPr lang="en-US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://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img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-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fotki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.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yandex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.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ru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/</a:t>
            </a:r>
            <a:r>
              <a:rPr lang="en-US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get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/15518/200418627.55/0_117448_5</a:t>
            </a:r>
            <a:r>
              <a:rPr lang="en-US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f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688367_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orig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.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png</a:t>
            </a:r>
            <a:endParaRPr lang="ru-RU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ea typeface="Calibri" panose="020F0502020204030204" pitchFamily="34" charset="0"/>
              </a:rPr>
              <a:t>Гвоздики с георгиевской лентой </a:t>
            </a:r>
            <a:r>
              <a:rPr lang="en-US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http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://</a:t>
            </a:r>
            <a:r>
              <a:rPr lang="en-US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s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2.</a:t>
            </a:r>
            <a:r>
              <a:rPr lang="en-US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pic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4</a:t>
            </a:r>
            <a:r>
              <a:rPr lang="en-US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you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.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ru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/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allimage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/</a:t>
            </a:r>
            <a:r>
              <a:rPr lang="en-US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y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2013/06-20/24687/3557782.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png</a:t>
            </a:r>
            <a:endParaRPr lang="ru-RU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20212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066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777277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99614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296692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80491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78702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092409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970491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870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781005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92801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62912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16000" y="1700213"/>
            <a:ext cx="9456738" cy="397033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  <a:tabLst>
                <a:tab pos="228600" algn="l"/>
              </a:tabLst>
              <a:defRPr/>
            </a:pPr>
            <a:r>
              <a:rPr lang="ru-RU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Мастер-класс</a:t>
            </a:r>
            <a:r>
              <a:rPr lang="ru-RU" b="1" i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Фокиной Лидии Петровны, </a:t>
            </a:r>
            <a:r>
              <a:rPr lang="ru-RU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учитель начальных классов МКОУ «СОШ ст. Евсино» </a:t>
            </a:r>
            <a:r>
              <a:rPr lang="ru-RU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Искитимского</a:t>
            </a:r>
            <a:r>
              <a:rPr lang="ru-RU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района Новосибирской области</a:t>
            </a:r>
          </a:p>
          <a:p>
            <a:pPr marL="342900" indent="-342900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  <a:tabLst>
                <a:tab pos="228600" algn="l"/>
              </a:tabLst>
              <a:defRPr/>
            </a:pP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http://linda6035.ucoz.ru/_si/0/s99708051.jpg</a:t>
            </a:r>
            <a:r>
              <a:rPr lang="ru-RU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- логотип мастер-класса </a:t>
            </a:r>
            <a:br>
              <a:rPr lang="ru-RU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«Создание шаблонов для фона презентации </a:t>
            </a:r>
            <a:r>
              <a:rPr lang="en-US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PowerPoint</a:t>
            </a:r>
            <a:r>
              <a:rPr lang="ru-RU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</a:p>
          <a:p>
            <a:pPr marL="342900" indent="-342900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  <a:tabLst>
                <a:tab pos="228600" algn="l"/>
              </a:tabLst>
              <a:defRPr/>
            </a:pPr>
            <a:r>
              <a:rPr lang="ru-RU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Вечный огонь </a:t>
            </a:r>
            <a:r>
              <a:rPr lang="en-US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://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img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-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fotki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.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yandex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.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ru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/</a:t>
            </a:r>
            <a:r>
              <a:rPr lang="en-US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get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/15553/200418627.54/0_117430_99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fa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546</a:t>
            </a:r>
            <a:r>
              <a:rPr lang="en-US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d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_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orig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.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png</a:t>
            </a:r>
            <a:endParaRPr lang="ru-RU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  <a:tabLst>
                <a:tab pos="228600" algn="l"/>
                <a:tab pos="457200" algn="l"/>
              </a:tabLst>
              <a:defRPr/>
            </a:pPr>
            <a:r>
              <a:rPr lang="ru-RU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Орден Великой Отечественной войны на георгиевской ленте </a:t>
            </a:r>
            <a:r>
              <a:rPr lang="en-US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://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img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-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fotki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.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yandex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.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ru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/</a:t>
            </a:r>
            <a:r>
              <a:rPr lang="en-US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get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/15518/200418627.55/0_117448_5</a:t>
            </a:r>
            <a:r>
              <a:rPr lang="en-US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f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688367_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orig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.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png</a:t>
            </a:r>
            <a:endParaRPr lang="ru-RU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ea typeface="Calibri" panose="020F0502020204030204" pitchFamily="34" charset="0"/>
              </a:rPr>
              <a:t>Гвоздики с георгиевской лентой </a:t>
            </a:r>
            <a:r>
              <a:rPr lang="en-US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http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://</a:t>
            </a:r>
            <a:r>
              <a:rPr lang="en-US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s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2.</a:t>
            </a:r>
            <a:r>
              <a:rPr lang="en-US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pic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4</a:t>
            </a:r>
            <a:r>
              <a:rPr lang="en-US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you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.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ru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/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allimage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/</a:t>
            </a:r>
            <a:r>
              <a:rPr lang="en-US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y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2013/06-20/24687/3557782.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png</a:t>
            </a:r>
            <a:endParaRPr lang="ru-RU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090844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247542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76586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797734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15900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6773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243987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0291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995293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56927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835342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72508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398314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16000" y="1700213"/>
            <a:ext cx="9456738" cy="397033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  <a:tabLst>
                <a:tab pos="228600" algn="l"/>
              </a:tabLst>
              <a:defRPr/>
            </a:pPr>
            <a:r>
              <a:rPr lang="ru-RU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Мастер-класс</a:t>
            </a:r>
            <a:r>
              <a:rPr lang="ru-RU" b="1" i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Фокиной Лидии Петровны, </a:t>
            </a:r>
            <a:r>
              <a:rPr lang="ru-RU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учитель начальных классов МКОУ «СОШ ст. Евсино» </a:t>
            </a:r>
            <a:r>
              <a:rPr lang="ru-RU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Искитимского</a:t>
            </a:r>
            <a:r>
              <a:rPr lang="ru-RU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района Новосибирской области</a:t>
            </a:r>
          </a:p>
          <a:p>
            <a:pPr marL="342900" indent="-342900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  <a:tabLst>
                <a:tab pos="228600" algn="l"/>
              </a:tabLst>
              <a:defRPr/>
            </a:pP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http://linda6035.ucoz.ru/_si/0/s99708051.jpg</a:t>
            </a:r>
            <a:r>
              <a:rPr lang="ru-RU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- логотип мастер-класса </a:t>
            </a:r>
            <a:br>
              <a:rPr lang="ru-RU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«Создание шаблонов для фона презентации </a:t>
            </a:r>
            <a:r>
              <a:rPr lang="en-US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PowerPoint</a:t>
            </a:r>
            <a:r>
              <a:rPr lang="ru-RU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</a:p>
          <a:p>
            <a:pPr marL="342900" indent="-342900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  <a:tabLst>
                <a:tab pos="228600" algn="l"/>
              </a:tabLst>
              <a:defRPr/>
            </a:pPr>
            <a:r>
              <a:rPr lang="ru-RU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Вечный огонь </a:t>
            </a:r>
            <a:r>
              <a:rPr lang="en-US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://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img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-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fotki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.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yandex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.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ru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/</a:t>
            </a:r>
            <a:r>
              <a:rPr lang="en-US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get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/15553/200418627.54/0_117430_99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fa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546</a:t>
            </a:r>
            <a:r>
              <a:rPr lang="en-US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d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_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orig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.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png</a:t>
            </a:r>
            <a:endParaRPr lang="ru-RU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  <a:tabLst>
                <a:tab pos="228600" algn="l"/>
                <a:tab pos="457200" algn="l"/>
              </a:tabLst>
              <a:defRPr/>
            </a:pPr>
            <a:r>
              <a:rPr lang="ru-RU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Орден Великой Отечественной войны на георгиевской ленте </a:t>
            </a:r>
            <a:r>
              <a:rPr lang="en-US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://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img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-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fotki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.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yandex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.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ru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/</a:t>
            </a:r>
            <a:r>
              <a:rPr lang="en-US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get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/15518/200418627.55/0_117448_5</a:t>
            </a:r>
            <a:r>
              <a:rPr lang="en-US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f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688367_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orig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.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png</a:t>
            </a:r>
            <a:endParaRPr lang="ru-RU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ea typeface="Calibri" panose="020F0502020204030204" pitchFamily="34" charset="0"/>
              </a:rPr>
              <a:t>Гвоздики с георгиевской лентой </a:t>
            </a:r>
            <a:r>
              <a:rPr lang="en-US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http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://</a:t>
            </a:r>
            <a:r>
              <a:rPr lang="en-US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s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2.</a:t>
            </a:r>
            <a:r>
              <a:rPr lang="en-US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pic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4</a:t>
            </a:r>
            <a:r>
              <a:rPr lang="en-US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you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.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ru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/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allimage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/</a:t>
            </a:r>
            <a:r>
              <a:rPr lang="en-US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y</a:t>
            </a:r>
            <a:r>
              <a:rPr lang="ru-RU" u="sng" dirty="0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2013/06-20/24687/3557782.</a:t>
            </a:r>
            <a:r>
              <a:rPr lang="en-US" u="sng" dirty="0" err="1">
                <a:solidFill>
                  <a:srgbClr val="0000FF"/>
                </a:solidFill>
                <a:latin typeface="+mn-lt"/>
                <a:ea typeface="Calibri" panose="020F0502020204030204" pitchFamily="34" charset="0"/>
                <a:hlinkClick r:id="rId5"/>
              </a:rPr>
              <a:t>png</a:t>
            </a:r>
            <a:endParaRPr lang="ru-RU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1217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1442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5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7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8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5" Type="http://schemas.openxmlformats.org/officeDocument/2006/relationships/image" Target="../media/image9.png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image" Target="../media/image8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image" Target="../media/image10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Relationship Id="rId14" Type="http://schemas.openxmlformats.org/officeDocument/2006/relationships/image" Target="../media/image1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1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88" y="274638"/>
            <a:ext cx="2654300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7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88" y="5073650"/>
            <a:ext cx="2436812" cy="165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2692" y="6522312"/>
            <a:ext cx="654510" cy="204349"/>
          </a:xfrm>
          <a:prstGeom prst="rect">
            <a:avLst/>
          </a:prstGeom>
          <a:noFill/>
          <a:effectLst>
            <a:reflection endPos="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562558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2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525" y="274638"/>
            <a:ext cx="4562475" cy="645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2692" y="6522312"/>
            <a:ext cx="654510" cy="204349"/>
          </a:xfrm>
          <a:prstGeom prst="rect">
            <a:avLst/>
          </a:prstGeom>
          <a:noFill/>
          <a:effectLst>
            <a:reflection endPos="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371335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2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525" y="274638"/>
            <a:ext cx="4562475" cy="645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2692" y="6522312"/>
            <a:ext cx="654510" cy="204349"/>
          </a:xfrm>
          <a:prstGeom prst="rect">
            <a:avLst/>
          </a:prstGeom>
          <a:noFill/>
          <a:effectLst>
            <a:reflection endPos="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399479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email">
            <a:alphaModFix amt="44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2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525" y="274638"/>
            <a:ext cx="4562475" cy="645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2692" y="6522312"/>
            <a:ext cx="654510" cy="204349"/>
          </a:xfrm>
          <a:prstGeom prst="rect">
            <a:avLst/>
          </a:prstGeom>
          <a:noFill/>
          <a:effectLst>
            <a:reflection endPos="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372184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email">
            <a:alphaModFix amt="5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2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4938" y="0"/>
            <a:ext cx="968376" cy="672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2692" y="6522312"/>
            <a:ext cx="654510" cy="204349"/>
          </a:xfrm>
          <a:prstGeom prst="rect">
            <a:avLst/>
          </a:prstGeom>
          <a:noFill/>
          <a:effectLst>
            <a:reflection endPos="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556862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2692" y="6522312"/>
            <a:ext cx="654510" cy="204349"/>
          </a:xfrm>
          <a:prstGeom prst="rect">
            <a:avLst/>
          </a:prstGeom>
          <a:noFill/>
          <a:effectLst>
            <a:reflection endPos="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124497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20DDAE-4374-4991-906F-89B661A54049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10DBD1-E52A-40B9-997C-CA66EDB576D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10691446" y="5992297"/>
            <a:ext cx="157759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>
              <a:defRPr/>
            </a:pPr>
            <a:r>
              <a:rPr lang="ru-RU" sz="1800" i="1" dirty="0" smtClean="0">
                <a:solidFill>
                  <a:srgbClr val="ED1C24"/>
                </a:solidFill>
                <a:latin typeface="Bickham Script Two" panose="03000207080000090004" pitchFamily="66" charset="0"/>
                <a:cs typeface="AngsanaUPC" panose="02020603050405020304" pitchFamily="18" charset="-34"/>
              </a:rPr>
              <a:t>В. Полшкова</a:t>
            </a:r>
            <a:r>
              <a:rPr lang="en-US" sz="1800" i="1" dirty="0" smtClean="0">
                <a:solidFill>
                  <a:srgbClr val="ED1C24"/>
                </a:solidFill>
                <a:latin typeface="Bickham Script Two" panose="03000207080000090004" pitchFamily="66" charset="0"/>
                <a:cs typeface="AngsanaUPC" panose="02020603050405020304" pitchFamily="18" charset="-34"/>
              </a:rPr>
              <a:t> </a:t>
            </a:r>
            <a:endParaRPr lang="ru-RU" sz="1800" i="1" dirty="0" smtClean="0">
              <a:solidFill>
                <a:srgbClr val="ED1C24"/>
              </a:solidFill>
              <a:latin typeface="Bickham Script Two" panose="03000207080000090004" pitchFamily="66" charset="0"/>
              <a:cs typeface="AngsanaUPC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890580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s://sites.google.com/site/inetlucseetogomestanasvete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xamen.ru/add/School-Subjects/Human-Sciences/Medical-Science/14365/14381" TargetMode="External"/><Relationship Id="rId3" Type="http://schemas.openxmlformats.org/officeDocument/2006/relationships/hyperlink" Target="https://pp.vk.me/c10107/u60530544/112787078/x_ad1e8064.jpg" TargetMode="External"/><Relationship Id="rId7" Type="http://schemas.openxmlformats.org/officeDocument/2006/relationships/hyperlink" Target="http://memory-map.prosv.ru/?item=8233" TargetMode="External"/><Relationship Id="rId2" Type="http://schemas.openxmlformats.org/officeDocument/2006/relationships/hyperlink" Target="https://ru.wikipedia.org/wiki/&#1041;&#1091;&#1088;&#1076;&#1077;&#1085;&#1082;&#1086;,_&#1053;&#1080;&#1082;&#1086;&#1083;&#1072;&#1081;_&#1053;&#1080;&#1083;&#1086;&#1074;&#1080;&#1095;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emory-map.prosv.ru/?item=9401" TargetMode="External"/><Relationship Id="rId5" Type="http://schemas.openxmlformats.org/officeDocument/2006/relationships/hyperlink" Target="http://sch-1.ucoz.ru/" TargetMode="External"/><Relationship Id="rId4" Type="http://schemas.openxmlformats.org/officeDocument/2006/relationships/hyperlink" Target="http://kamenkacity.ru/sight/memorial-sh-1.php" TargetMode="External"/><Relationship Id="rId9" Type="http://schemas.openxmlformats.org/officeDocument/2006/relationships/hyperlink" Target="http://sch-1.ucoz.ru/index/otkrytie_memorialnoj_doski_starovojtovu_i_vragovu/0-182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065086"/>
            <a:ext cx="9144000" cy="1655762"/>
          </a:xfrm>
        </p:spPr>
        <p:txBody>
          <a:bodyPr/>
          <a:lstStyle/>
          <a:p>
            <a:r>
              <a:rPr lang="ru-RU" dirty="0" smtClean="0"/>
              <a:t>Команда «Конфетти» МОУ ДОД ДДЮ «Спектр» г. Каменка Пензенской области</a:t>
            </a:r>
          </a:p>
          <a:p>
            <a:r>
              <a:rPr lang="ru-RU" dirty="0" smtClean="0"/>
              <a:t>Руководитель Полшкова Виктория Валерьяновна</a:t>
            </a: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524000" y="3047002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«Мемориал Школа №1»</a:t>
            </a:r>
            <a:endParaRPr lang="ru-RU" sz="4000" b="1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69660" y="436466"/>
            <a:ext cx="77983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0" u="sng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hlinkClick r:id="rId2"/>
              </a:rPr>
              <a:t>Всероссийский сетевой проект "И нет лучше этого места на свете"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5403" y="1084007"/>
            <a:ext cx="2561193" cy="16847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984032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 марта 2012 года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здании школы установлены </a:t>
            </a: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мемориальные доски землякам, выпускникам школы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839788" y="1681161"/>
            <a:ext cx="5157787" cy="1391647"/>
          </a:xfrm>
        </p:spPr>
        <p:txBody>
          <a:bodyPr>
            <a:noAutofit/>
          </a:bodyPr>
          <a:lstStyle/>
          <a:p>
            <a:pPr algn="ctr"/>
            <a:r>
              <a:rPr lang="ru-RU" sz="2800" b="0" dirty="0" smtClean="0"/>
              <a:t>Герою </a:t>
            </a:r>
            <a:r>
              <a:rPr lang="ru-RU" sz="2800" b="0" dirty="0"/>
              <a:t>России, генералу - полковнику – Старовойтову Александру Владимировичу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58438" y="3226227"/>
            <a:ext cx="2120486" cy="2383981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6172200" y="1681162"/>
            <a:ext cx="5183188" cy="1391646"/>
          </a:xfrm>
        </p:spPr>
        <p:txBody>
          <a:bodyPr>
            <a:noAutofit/>
          </a:bodyPr>
          <a:lstStyle/>
          <a:p>
            <a:pPr algn="ctr"/>
            <a:r>
              <a:rPr lang="ru-RU" sz="2800" b="0" dirty="0"/>
              <a:t>Депутату I-ой Государственной Думы – </a:t>
            </a:r>
            <a:r>
              <a:rPr lang="ru-RU" sz="2800" b="0" dirty="0" err="1"/>
              <a:t>Врагову</a:t>
            </a:r>
            <a:r>
              <a:rPr lang="ru-RU" sz="2800" b="0" dirty="0"/>
              <a:t> Василию Фёдоровичу</a:t>
            </a: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74697" y="3226227"/>
            <a:ext cx="3178194" cy="2387764"/>
          </a:xfrm>
        </p:spPr>
      </p:pic>
    </p:spTree>
    <p:extLst>
      <p:ext uri="{BB962C8B-B14F-4D97-AF65-F5344CB8AC3E}">
        <p14:creationId xmlns:p14="http://schemas.microsoft.com/office/powerpoint/2010/main" val="17118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1"/>
            <a:ext cx="10222332" cy="638432"/>
          </a:xfrm>
        </p:spPr>
        <p:txBody>
          <a:bodyPr>
            <a:noAutofit/>
          </a:bodyPr>
          <a:lstStyle/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Мемориальная доска Бурденко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Н.Н.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40773" y="1499191"/>
            <a:ext cx="4384641" cy="500046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1319" y="1499191"/>
            <a:ext cx="6779454" cy="5000462"/>
          </a:xfrm>
        </p:spPr>
        <p:txBody>
          <a:bodyPr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/>
              <a:t>Николай Нилович Бурденко </a:t>
            </a:r>
            <a:r>
              <a:rPr lang="ru-RU" sz="2800" dirty="0" smtClean="0"/>
              <a:t>– выдающийся нейрохирург </a:t>
            </a:r>
            <a:r>
              <a:rPr lang="ru-RU" sz="2800" dirty="0"/>
              <a:t>и видный государственный </a:t>
            </a:r>
            <a:r>
              <a:rPr lang="ru-RU" sz="2800" dirty="0" smtClean="0"/>
              <a:t>деятель.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/>
              <a:t>В </a:t>
            </a:r>
            <a:r>
              <a:rPr lang="ru-RU" sz="2800" dirty="0"/>
              <a:t>годы Великой Отечественной войны он был Главным хирургом Советской Армии.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/>
              <a:t>В 1943 г. Н.Н. Бурденко присвоено звание Героя Социалистического труда.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/>
              <a:t>В 1944 </a:t>
            </a:r>
            <a:r>
              <a:rPr lang="ru-RU" sz="2800" dirty="0" smtClean="0"/>
              <a:t>г. </a:t>
            </a:r>
            <a:r>
              <a:rPr lang="ru-RU" sz="2800" dirty="0"/>
              <a:t>ему присвоено воинское звание генерал - полковник медицинской службы. </a:t>
            </a:r>
          </a:p>
        </p:txBody>
      </p:sp>
    </p:spTree>
    <p:extLst>
      <p:ext uri="{BB962C8B-B14F-4D97-AF65-F5344CB8AC3E}">
        <p14:creationId xmlns:p14="http://schemas.microsoft.com/office/powerpoint/2010/main" val="2400717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80903"/>
          </a:xfrm>
        </p:spPr>
        <p:txBody>
          <a:bodyPr>
            <a:noAutofit/>
          </a:bodyPr>
          <a:lstStyle/>
          <a:p>
            <a:pPr algn="ctr"/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Раздел  экспозиции «Мемориальный зал Н.Н. Бурденко» </a:t>
            </a:r>
          </a:p>
        </p:txBody>
      </p:sp>
      <p:sp>
        <p:nvSpPr>
          <p:cNvPr id="12" name="Объект 11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Раздел экспозиции «Мемориальный зал Н.Н. Бурденко» рассказывает о жизни и деятельности самого известного выпускника школы. </a:t>
            </a:r>
            <a:endParaRPr lang="ru-RU" dirty="0" smtClean="0"/>
          </a:p>
          <a:p>
            <a:r>
              <a:rPr lang="ru-RU" dirty="0"/>
              <a:t>Н</a:t>
            </a:r>
            <a:r>
              <a:rPr lang="ru-RU" dirty="0" smtClean="0"/>
              <a:t>а </a:t>
            </a:r>
            <a:r>
              <a:rPr lang="ru-RU" dirty="0"/>
              <a:t>стендах представлен материал о детских и студенческих годах Николая Ниловича, его научной деятельности и об участии ученого в войнах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4" name="Объект 13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81284" y="1248265"/>
            <a:ext cx="3785190" cy="5299263"/>
          </a:xfrm>
        </p:spPr>
      </p:pic>
    </p:spTree>
    <p:extLst>
      <p:ext uri="{BB962C8B-B14F-4D97-AF65-F5344CB8AC3E}">
        <p14:creationId xmlns:p14="http://schemas.microsoft.com/office/powerpoint/2010/main" val="1017749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sz="half" idx="1"/>
          </p:nvPr>
        </p:nvSpPr>
        <p:spPr>
          <a:xfrm>
            <a:off x="370703" y="584790"/>
            <a:ext cx="6444767" cy="6008919"/>
          </a:xfrm>
        </p:spPr>
        <p:txBody>
          <a:bodyPr>
            <a:noAutofit/>
          </a:bodyPr>
          <a:lstStyle/>
          <a:p>
            <a:pPr algn="just"/>
            <a:r>
              <a:rPr lang="ru-RU" dirty="0"/>
              <a:t>Николай Нилович Бурденко родился 22 мая (3 июня) 1876 года в селе Каменка Нижне-</a:t>
            </a:r>
            <a:r>
              <a:rPr lang="ru-RU" dirty="0" err="1"/>
              <a:t>Ломовского</a:t>
            </a:r>
            <a:r>
              <a:rPr lang="ru-RU" dirty="0"/>
              <a:t> уезда Пензенской губернии (ныне город Каменка Пензенской области). </a:t>
            </a:r>
          </a:p>
          <a:p>
            <a:pPr algn="just"/>
            <a:r>
              <a:rPr lang="ru-RU" dirty="0" smtClean="0"/>
              <a:t>С </a:t>
            </a:r>
            <a:r>
              <a:rPr lang="ru-RU" dirty="0"/>
              <a:t>1881 по 1885 гг. учился в Каменской церковно-приходской земской школе, а с 1886 года — в Пензенском духовном училище.</a:t>
            </a:r>
          </a:p>
          <a:p>
            <a:pPr algn="just"/>
            <a:r>
              <a:rPr lang="ru-RU" dirty="0" smtClean="0"/>
              <a:t>В </a:t>
            </a:r>
            <a:r>
              <a:rPr lang="ru-RU" dirty="0"/>
              <a:t>1891 году Николай Бурденко поступил в Пензенскую духовную семинарию</a:t>
            </a:r>
            <a:r>
              <a:rPr lang="ru-RU" dirty="0" smtClean="0"/>
              <a:t>.</a:t>
            </a:r>
          </a:p>
          <a:p>
            <a:pPr algn="just"/>
            <a:r>
              <a:rPr lang="ru-RU" dirty="0" smtClean="0"/>
              <a:t>В 1907 году</a:t>
            </a:r>
            <a:r>
              <a:rPr lang="ru-RU" dirty="0"/>
              <a:t> </a:t>
            </a:r>
            <a:r>
              <a:rPr lang="ru-RU" dirty="0" smtClean="0"/>
              <a:t>окончил Юрьевский университет. </a:t>
            </a:r>
            <a:endParaRPr lang="ru-RU" dirty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3182" y="365126"/>
            <a:ext cx="4662809" cy="6228584"/>
          </a:xfrm>
        </p:spPr>
      </p:pic>
    </p:spTree>
    <p:extLst>
      <p:ext uri="{BB962C8B-B14F-4D97-AF65-F5344CB8AC3E}">
        <p14:creationId xmlns:p14="http://schemas.microsoft.com/office/powerpoint/2010/main" val="2763031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sz="half" idx="1"/>
          </p:nvPr>
        </p:nvSpPr>
        <p:spPr>
          <a:xfrm>
            <a:off x="838199" y="648587"/>
            <a:ext cx="7383163" cy="5809878"/>
          </a:xfrm>
        </p:spPr>
        <p:txBody>
          <a:bodyPr>
            <a:noAutofit/>
          </a:bodyPr>
          <a:lstStyle/>
          <a:p>
            <a:pPr algn="just"/>
            <a:r>
              <a:rPr lang="ru-RU" dirty="0" smtClean="0"/>
              <a:t>С января 1904 года</a:t>
            </a:r>
            <a:r>
              <a:rPr lang="ru-RU" dirty="0"/>
              <a:t> </a:t>
            </a:r>
            <a:r>
              <a:rPr lang="ru-RU" dirty="0" smtClean="0"/>
              <a:t>Николай </a:t>
            </a:r>
            <a:r>
              <a:rPr lang="ru-RU" dirty="0"/>
              <a:t>Бурденко в качестве добровольца принимал участие медработником </a:t>
            </a:r>
            <a:r>
              <a:rPr lang="ru-RU" dirty="0" smtClean="0"/>
              <a:t>в русско-японской войне.</a:t>
            </a:r>
            <a:r>
              <a:rPr lang="ru-RU" dirty="0"/>
              <a:t> </a:t>
            </a:r>
            <a:r>
              <a:rPr lang="ru-RU" dirty="0" smtClean="0"/>
              <a:t>На полях Маньчжурии</a:t>
            </a:r>
            <a:r>
              <a:rPr lang="ru-RU" dirty="0"/>
              <a:t> </a:t>
            </a:r>
            <a:r>
              <a:rPr lang="ru-RU" dirty="0" smtClean="0"/>
              <a:t>студент </a:t>
            </a:r>
            <a:r>
              <a:rPr lang="ru-RU" dirty="0"/>
              <a:t>Бурденко занимался военно-полевой хирургией, будучи помощником врача. </a:t>
            </a:r>
            <a:r>
              <a:rPr lang="ru-RU" dirty="0" smtClean="0"/>
              <a:t>Награждён </a:t>
            </a:r>
            <a:r>
              <a:rPr lang="ru-RU" dirty="0"/>
              <a:t>солдатским Георгиевским крестом за проявленный </a:t>
            </a:r>
            <a:r>
              <a:rPr lang="ru-RU" dirty="0" smtClean="0"/>
              <a:t>героизм.</a:t>
            </a:r>
          </a:p>
          <a:p>
            <a:pPr algn="just"/>
            <a:r>
              <a:rPr lang="ru-RU" dirty="0"/>
              <a:t>С </a:t>
            </a:r>
            <a:r>
              <a:rPr lang="ru-RU" dirty="0" smtClean="0"/>
              <a:t>1907 года</a:t>
            </a:r>
            <a:r>
              <a:rPr lang="ru-RU" dirty="0"/>
              <a:t> работал хирургом Пензенской земской больницы</a:t>
            </a:r>
            <a:r>
              <a:rPr lang="ru-RU" dirty="0" smtClean="0"/>
              <a:t>. Николай </a:t>
            </a:r>
            <a:r>
              <a:rPr lang="ru-RU" dirty="0"/>
              <a:t>Бурденко написал в тот период пять научных </a:t>
            </a:r>
            <a:r>
              <a:rPr lang="ru-RU" dirty="0" smtClean="0"/>
              <a:t>работ, в</a:t>
            </a:r>
            <a:r>
              <a:rPr lang="ru-RU" dirty="0"/>
              <a:t> </a:t>
            </a:r>
            <a:r>
              <a:rPr lang="ru-RU" dirty="0" smtClean="0"/>
              <a:t>марте 1909</a:t>
            </a:r>
            <a:r>
              <a:rPr lang="ru-RU" dirty="0"/>
              <a:t> </a:t>
            </a:r>
            <a:r>
              <a:rPr lang="ru-RU" dirty="0" smtClean="0"/>
              <a:t>года </a:t>
            </a:r>
            <a:r>
              <a:rPr lang="ru-RU" dirty="0"/>
              <a:t> защитил диссертацию и получил звание </a:t>
            </a:r>
            <a:r>
              <a:rPr lang="ru-RU" dirty="0" smtClean="0"/>
              <a:t>доктора медицины.</a:t>
            </a:r>
          </a:p>
          <a:p>
            <a:pPr algn="just"/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7050" y="648587"/>
            <a:ext cx="2649793" cy="3868698"/>
          </a:xfrm>
        </p:spPr>
      </p:pic>
    </p:spTree>
    <p:extLst>
      <p:ext uri="{BB962C8B-B14F-4D97-AF65-F5344CB8AC3E}">
        <p14:creationId xmlns:p14="http://schemas.microsoft.com/office/powerpoint/2010/main" val="257922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61508" y="669851"/>
            <a:ext cx="6145618" cy="5507112"/>
          </a:xfrm>
        </p:spPr>
        <p:txBody>
          <a:bodyPr>
            <a:normAutofit/>
          </a:bodyPr>
          <a:lstStyle/>
          <a:p>
            <a:r>
              <a:rPr lang="ru-RU" dirty="0"/>
              <a:t>В годы </a:t>
            </a:r>
            <a:r>
              <a:rPr lang="en-US" dirty="0"/>
              <a:t>I </a:t>
            </a:r>
            <a:r>
              <a:rPr lang="ru-RU" dirty="0"/>
              <a:t>Мировой войны он участвует в боевых операциях, создает госпитали и перевязочно-эвакуационные пункты, руководит учреждениями Красного Креста, учит молодых врачей, оперирует сам. </a:t>
            </a:r>
          </a:p>
          <a:p>
            <a:r>
              <a:rPr lang="ru-RU" dirty="0"/>
              <a:t>В 1934 г. по инициативе Бурденко в Москве был создан первый в мире нейрохирургический институт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 </a:t>
            </a:r>
            <a:r>
              <a:rPr lang="ru-RU" dirty="0"/>
              <a:t>годы Великой Отечественной войны Н.Н. Бурденко был Главным хирургом Советской Армии.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28122" y="355006"/>
            <a:ext cx="4421372" cy="6011669"/>
          </a:xfrm>
        </p:spPr>
      </p:pic>
    </p:spTree>
    <p:extLst>
      <p:ext uri="{BB962C8B-B14F-4D97-AF65-F5344CB8AC3E}">
        <p14:creationId xmlns:p14="http://schemas.microsoft.com/office/powerpoint/2010/main" val="2142210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7321" y="489098"/>
            <a:ext cx="7145079" cy="5687865"/>
          </a:xfrm>
        </p:spPr>
        <p:txBody>
          <a:bodyPr>
            <a:noAutofit/>
          </a:bodyPr>
          <a:lstStyle/>
          <a:p>
            <a:r>
              <a:rPr lang="ru-RU" dirty="0" smtClean="0"/>
              <a:t>Тысячи людей были спасены от смерти и тяжелых болезней благодаря тому, что профессор Бурденко открыл </a:t>
            </a:r>
            <a:r>
              <a:rPr lang="ru-RU" dirty="0"/>
              <a:t>возможность производить операции на твердой оболочке спинного мозга, пересаживать участки нервов, оперировать на самых глубоких и ответственных участках спинного и головного мозга. </a:t>
            </a:r>
            <a:endParaRPr lang="ru-RU" dirty="0" smtClean="0"/>
          </a:p>
          <a:p>
            <a:r>
              <a:rPr lang="ru-RU" dirty="0"/>
              <a:t>Академик Бурденко оставил своей Родине большое наследство. Он написал более 400 научных трудов, которые по сей день помогают </a:t>
            </a:r>
            <a:r>
              <a:rPr lang="ru-RU" dirty="0" smtClean="0"/>
              <a:t>врачам </a:t>
            </a:r>
            <a:r>
              <a:rPr lang="ru-RU" dirty="0"/>
              <a:t>лечить многие тяжелые заболевания и возвращать к жизни и труду больных людей.</a:t>
            </a: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0238" y="1157361"/>
            <a:ext cx="3279384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71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Информационные источники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hlinkClick r:id="rId2"/>
              </a:rPr>
              <a:t>Википедия </a:t>
            </a:r>
            <a:r>
              <a:rPr lang="ru-RU" dirty="0">
                <a:hlinkClick r:id="rId2"/>
              </a:rPr>
              <a:t>Бурденко, Николай Нилович</a:t>
            </a:r>
            <a:endParaRPr lang="ru-RU" dirty="0"/>
          </a:p>
          <a:p>
            <a:r>
              <a:rPr lang="ru-RU" dirty="0" err="1" smtClean="0">
                <a:hlinkClick r:id="rId3"/>
              </a:rPr>
              <a:t>Маловский</a:t>
            </a:r>
            <a:r>
              <a:rPr lang="ru-RU" dirty="0" smtClean="0">
                <a:hlinkClick r:id="rId3"/>
              </a:rPr>
              <a:t> А.А.</a:t>
            </a:r>
            <a:endParaRPr lang="ru-RU" dirty="0" smtClean="0"/>
          </a:p>
          <a:p>
            <a:r>
              <a:rPr lang="ru-RU" dirty="0" smtClean="0">
                <a:hlinkClick r:id="rId4"/>
              </a:rPr>
              <a:t>Мемориал </a:t>
            </a:r>
            <a:r>
              <a:rPr lang="ru-RU" dirty="0">
                <a:hlinkClick r:id="rId4"/>
              </a:rPr>
              <a:t>школы № </a:t>
            </a:r>
            <a:r>
              <a:rPr lang="ru-RU" dirty="0" smtClean="0">
                <a:hlinkClick r:id="rId4"/>
              </a:rPr>
              <a:t>1 </a:t>
            </a:r>
            <a:endParaRPr lang="ru-RU" dirty="0" smtClean="0"/>
          </a:p>
          <a:p>
            <a:r>
              <a:rPr lang="ru-RU" dirty="0">
                <a:hlinkClick r:id="rId5"/>
              </a:rPr>
              <a:t>МОУ СОШ №1 </a:t>
            </a:r>
            <a:r>
              <a:rPr lang="ru-RU" dirty="0" err="1">
                <a:hlinkClick r:id="rId5"/>
              </a:rPr>
              <a:t>г.Каменки</a:t>
            </a:r>
            <a:endParaRPr lang="ru-RU" dirty="0">
              <a:hlinkClick r:id="rId2"/>
            </a:endParaRPr>
          </a:p>
          <a:p>
            <a:r>
              <a:rPr lang="ru-RU" dirty="0" smtClean="0">
                <a:hlinkClick r:id="rId6"/>
              </a:rPr>
              <a:t>Мемориальная доска, посвящённая </a:t>
            </a:r>
            <a:r>
              <a:rPr lang="ru-RU" dirty="0" err="1" smtClean="0">
                <a:hlinkClick r:id="rId6"/>
              </a:rPr>
              <a:t>Маловскому</a:t>
            </a:r>
            <a:r>
              <a:rPr lang="ru-RU" dirty="0" smtClean="0">
                <a:hlinkClick r:id="rId6"/>
              </a:rPr>
              <a:t> А.А.</a:t>
            </a:r>
            <a:endParaRPr lang="ru-RU" dirty="0" smtClean="0"/>
          </a:p>
          <a:p>
            <a:r>
              <a:rPr lang="ru-RU" dirty="0" smtClean="0">
                <a:hlinkClick r:id="rId7"/>
              </a:rPr>
              <a:t>Мемориальная доска Герою Советского Союза Паршину В.С.</a:t>
            </a:r>
            <a:endParaRPr lang="ru-RU" dirty="0" smtClean="0"/>
          </a:p>
          <a:p>
            <a:r>
              <a:rPr lang="ru-RU" dirty="0">
                <a:hlinkClick r:id="rId8"/>
              </a:rPr>
              <a:t>Николай Нилович Бурденко</a:t>
            </a:r>
            <a:endParaRPr lang="ru-RU" dirty="0"/>
          </a:p>
          <a:p>
            <a:r>
              <a:rPr lang="ru-RU" dirty="0" smtClean="0">
                <a:hlinkClick r:id="rId9"/>
              </a:rPr>
              <a:t>Открытие </a:t>
            </a:r>
            <a:r>
              <a:rPr lang="ru-RU" dirty="0">
                <a:hlinkClick r:id="rId9"/>
              </a:rPr>
              <a:t>мемориальной доски Старовойтову и </a:t>
            </a:r>
            <a:r>
              <a:rPr lang="ru-RU" dirty="0" err="1" smtClean="0">
                <a:hlinkClick r:id="rId9"/>
              </a:rPr>
              <a:t>Врагову</a:t>
            </a:r>
            <a:endParaRPr lang="ru-RU" dirty="0" smtClean="0"/>
          </a:p>
          <a:p>
            <a:r>
              <a:rPr lang="ru-RU" dirty="0" smtClean="0"/>
              <a:t>Фотографии из личного архива (слайды (9,12,13,15)</a:t>
            </a:r>
          </a:p>
        </p:txBody>
      </p:sp>
    </p:spTree>
    <p:extLst>
      <p:ext uri="{BB962C8B-B14F-4D97-AF65-F5344CB8AC3E}">
        <p14:creationId xmlns:p14="http://schemas.microsoft.com/office/powerpoint/2010/main" val="558522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839788" y="330740"/>
            <a:ext cx="5901480" cy="846307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Бюст Н.Н.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Бурденко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2209" y="1181330"/>
            <a:ext cx="2861450" cy="5083284"/>
          </a:xfrm>
        </p:spPr>
      </p:pic>
      <p:sp>
        <p:nvSpPr>
          <p:cNvPr id="11" name="Текст 10"/>
          <p:cNvSpPr>
            <a:spLocks noGrp="1"/>
          </p:cNvSpPr>
          <p:nvPr>
            <p:ph type="body" sz="half" idx="2"/>
          </p:nvPr>
        </p:nvSpPr>
        <p:spPr>
          <a:xfrm>
            <a:off x="839788" y="1361872"/>
            <a:ext cx="6485140" cy="4902742"/>
          </a:xfrm>
        </p:spPr>
        <p:txBody>
          <a:bodyPr>
            <a:noAutofit/>
          </a:bodyPr>
          <a:lstStyle/>
          <a:p>
            <a:r>
              <a:rPr lang="ru-RU" sz="2800" dirty="0"/>
              <a:t>Перед зданием школы №1 </a:t>
            </a:r>
            <a:r>
              <a:rPr lang="ru-RU" sz="2800" dirty="0" smtClean="0"/>
              <a:t>в г. Каменка Пензенской области в </a:t>
            </a:r>
            <a:r>
              <a:rPr lang="ru-RU" sz="2800" dirty="0"/>
              <a:t>1992 году силами краеведа </a:t>
            </a:r>
            <a:r>
              <a:rPr lang="ru-RU" sz="2800" dirty="0" smtClean="0"/>
              <a:t>Павла Артемовича </a:t>
            </a:r>
            <a:r>
              <a:rPr lang="ru-RU" sz="2800" dirty="0"/>
              <a:t>Фельдмана и главы администрации </a:t>
            </a:r>
            <a:r>
              <a:rPr lang="ru-RU" sz="2800" dirty="0" smtClean="0"/>
              <a:t>Каменского района Анатолия Васильевича </a:t>
            </a:r>
            <a:r>
              <a:rPr lang="ru-RU" sz="2800" dirty="0" err="1"/>
              <a:t>Пуставова</a:t>
            </a:r>
            <a:r>
              <a:rPr lang="ru-RU" sz="2800" dirty="0"/>
              <a:t> </a:t>
            </a:r>
            <a:r>
              <a:rPr lang="ru-RU" sz="2800" dirty="0" smtClean="0"/>
              <a:t>был </a:t>
            </a:r>
            <a:r>
              <a:rPr lang="ru-RU" sz="2800" dirty="0"/>
              <a:t>установлен бюст ученику этой </a:t>
            </a:r>
            <a:r>
              <a:rPr lang="ru-RU" sz="2800" dirty="0" smtClean="0"/>
              <a:t>школы, </a:t>
            </a:r>
            <a:r>
              <a:rPr lang="ru-RU" sz="2800" dirty="0"/>
              <a:t>академику </a:t>
            </a:r>
            <a:r>
              <a:rPr lang="ru-RU" sz="2800" dirty="0" smtClean="0"/>
              <a:t>Николаю Ниловичу </a:t>
            </a:r>
            <a:r>
              <a:rPr lang="ru-RU" sz="2800" dirty="0"/>
              <a:t>Бурденко (1876 - 1946). </a:t>
            </a:r>
            <a:endParaRPr lang="ru-RU" sz="2800" dirty="0" smtClean="0"/>
          </a:p>
          <a:p>
            <a:r>
              <a:rPr lang="ru-RU" sz="2800" dirty="0" smtClean="0"/>
              <a:t>В 1996 году</a:t>
            </a:r>
            <a:r>
              <a:rPr lang="ru-RU" sz="2800" dirty="0"/>
              <a:t> </a:t>
            </a:r>
            <a:r>
              <a:rPr lang="ru-RU" sz="2800" dirty="0" smtClean="0"/>
              <a:t>Муниципальной </a:t>
            </a:r>
            <a:r>
              <a:rPr lang="ru-RU" sz="2800" dirty="0"/>
              <a:t>общеобразовательной средней школе №1 присвоено имя Н. Н. </a:t>
            </a:r>
            <a:r>
              <a:rPr lang="ru-RU" sz="2800" dirty="0" smtClean="0"/>
              <a:t>Бурденко.</a:t>
            </a:r>
          </a:p>
          <a:p>
            <a:r>
              <a:rPr lang="ru-RU" sz="2800" dirty="0"/>
              <a:t>Именем Н.Н. Бурденко в Каменке </a:t>
            </a:r>
            <a:r>
              <a:rPr lang="ru-RU" sz="2800" dirty="0" smtClean="0"/>
              <a:t>названа улица.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88438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9788" y="457200"/>
            <a:ext cx="5415097" cy="603115"/>
          </a:xfrm>
        </p:spPr>
        <p:txBody>
          <a:bodyPr>
            <a:noAutofit/>
          </a:bodyPr>
          <a:lstStyle/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«Мемориал Школа № 1»</a:t>
            </a:r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54885" y="1765602"/>
            <a:ext cx="5589777" cy="3745149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839788" y="1201365"/>
            <a:ext cx="5415097" cy="4873625"/>
          </a:xfrm>
        </p:spPr>
        <p:txBody>
          <a:bodyPr>
            <a:noAutofit/>
          </a:bodyPr>
          <a:lstStyle/>
          <a:p>
            <a:r>
              <a:rPr lang="ru-RU" sz="2800" dirty="0" smtClean="0"/>
              <a:t>Бюст </a:t>
            </a:r>
            <a:r>
              <a:rPr lang="ru-RU" sz="2800" dirty="0"/>
              <a:t>встал в основу «Мемориала Школа № 1». </a:t>
            </a:r>
            <a:endParaRPr lang="ru-RU" sz="2800" dirty="0" smtClean="0"/>
          </a:p>
          <a:p>
            <a:r>
              <a:rPr lang="ru-RU" sz="2800" dirty="0" smtClean="0"/>
              <a:t>Он </a:t>
            </a:r>
            <a:r>
              <a:rPr lang="ru-RU" sz="2800" dirty="0"/>
              <a:t>включает в себя мемориальные доски знаменитым выпускникам школы: Н.Н. Бурденко, В.Ф. </a:t>
            </a:r>
            <a:r>
              <a:rPr lang="ru-RU" sz="2800" dirty="0" err="1"/>
              <a:t>Врагову</a:t>
            </a:r>
            <a:r>
              <a:rPr lang="ru-RU" sz="2800" dirty="0"/>
              <a:t>, А.А. </a:t>
            </a:r>
            <a:r>
              <a:rPr lang="ru-RU" sz="2800" dirty="0" err="1"/>
              <a:t>Маловскому</a:t>
            </a:r>
            <a:r>
              <a:rPr lang="ru-RU" sz="2800" dirty="0"/>
              <a:t>, В.С. Паршину, А.В. Старовойтову и основанию школы в 1838 году. </a:t>
            </a:r>
            <a:endParaRPr lang="ru-RU" sz="2800" dirty="0" smtClean="0"/>
          </a:p>
          <a:p>
            <a:r>
              <a:rPr lang="ru-RU" sz="2800" dirty="0"/>
              <a:t>В школе создан </a:t>
            </a:r>
            <a:r>
              <a:rPr lang="ru-RU" sz="2800" dirty="0" smtClean="0"/>
              <a:t>историко-краеведческий музей </a:t>
            </a:r>
            <a:r>
              <a:rPr lang="ru-RU" sz="2800" dirty="0"/>
              <a:t>и мемориальный зал. </a:t>
            </a:r>
            <a:endParaRPr lang="ru-RU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254358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9787" y="761999"/>
            <a:ext cx="6846115" cy="1099751"/>
          </a:xfrm>
        </p:spPr>
        <p:txBody>
          <a:bodyPr>
            <a:noAutofit/>
          </a:bodyPr>
          <a:lstStyle/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Мемориальная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доска,  посвященная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основанию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школы №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12" r="-470"/>
          <a:stretch/>
        </p:blipFill>
        <p:spPr>
          <a:xfrm>
            <a:off x="7829716" y="995363"/>
            <a:ext cx="3677056" cy="4873625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839788" y="2188722"/>
            <a:ext cx="6846114" cy="3680266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/>
              <a:t>1838 г. – церковно-приходская школа</a:t>
            </a:r>
          </a:p>
          <a:p>
            <a:pPr algn="just"/>
            <a:r>
              <a:rPr lang="ru-RU" sz="2800" dirty="0" smtClean="0"/>
              <a:t>1878 г. – земская школа</a:t>
            </a:r>
          </a:p>
          <a:p>
            <a:pPr algn="just"/>
            <a:r>
              <a:rPr lang="ru-RU" sz="2800" dirty="0" smtClean="0"/>
              <a:t>1918 г. – школа 2 степени</a:t>
            </a:r>
          </a:p>
          <a:p>
            <a:pPr algn="just"/>
            <a:r>
              <a:rPr lang="ru-RU" sz="2800" dirty="0" smtClean="0"/>
              <a:t>1928 г. – экономический техникум</a:t>
            </a:r>
          </a:p>
          <a:p>
            <a:pPr algn="just"/>
            <a:r>
              <a:rPr lang="ru-RU" sz="2800" dirty="0" smtClean="0"/>
              <a:t>1938 г. – средняя школа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193307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10322482" cy="712573"/>
          </a:xfrm>
        </p:spPr>
        <p:txBody>
          <a:bodyPr>
            <a:noAutofit/>
          </a:bodyPr>
          <a:lstStyle/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Мемориальная доска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посвящённая </a:t>
            </a:r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Маловскому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А.А.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60260" y="2058228"/>
            <a:ext cx="3101150" cy="3799797"/>
          </a:xfrm>
        </p:spPr>
      </p:pic>
      <p:sp>
        <p:nvSpPr>
          <p:cNvPr id="11" name="Rectangle 6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666793" y="1326638"/>
            <a:ext cx="7249769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800" dirty="0"/>
              <a:t>Алексей Александрович </a:t>
            </a:r>
            <a:r>
              <a:rPr lang="ru-RU" sz="2800" dirty="0" err="1"/>
              <a:t>Маловский</a:t>
            </a:r>
            <a:r>
              <a:rPr lang="ru-RU" sz="2800" dirty="0"/>
              <a:t> родился 28 февраля 1904 г. в с. Александровка Каменского района Пензенской области в крестьянской семье. 6 октября 1918 г. был принят во второй класс Каменского Высшего начального училища/ныне средняя школа № 1 г. Каменки. С августа 1941 г. по 16 мая 1942 г</a:t>
            </a:r>
            <a:r>
              <a:rPr lang="ru-RU" sz="2800" dirty="0" smtClean="0"/>
              <a:t>. – командир 26 </a:t>
            </a:r>
            <a:r>
              <a:rPr lang="ru-RU" sz="2800" dirty="0" err="1"/>
              <a:t>погранполка</a:t>
            </a:r>
            <a:r>
              <a:rPr lang="ru-RU" sz="2800" dirty="0"/>
              <a:t>. 28 августа 1941 г. в бою под Одессой ранен в обе ноги, но поля боя не оставил. Направлен на лечение в эвакогоспиталь 3184 г. Кисловодск. </a:t>
            </a:r>
          </a:p>
        </p:txBody>
      </p:sp>
    </p:spTree>
    <p:extLst>
      <p:ext uri="{BB962C8B-B14F-4D97-AF65-F5344CB8AC3E}">
        <p14:creationId xmlns:p14="http://schemas.microsoft.com/office/powerpoint/2010/main" val="1165734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10515600" cy="530225"/>
          </a:xfrm>
        </p:spPr>
        <p:txBody>
          <a:bodyPr>
            <a:noAutofit/>
          </a:bodyPr>
          <a:lstStyle/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Мемориальная доска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посвящённая </a:t>
            </a:r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Маловскому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А.А.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82"/>
          <a:stretch/>
        </p:blipFill>
        <p:spPr>
          <a:xfrm>
            <a:off x="7339270" y="1616149"/>
            <a:ext cx="4016117" cy="4366176"/>
          </a:xfrm>
        </p:spPr>
      </p:pic>
      <p:sp>
        <p:nvSpPr>
          <p:cNvPr id="4" name="Rectangle 2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708630" y="1100763"/>
            <a:ext cx="5889878" cy="4832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10 февраля 1942 г. Указом Президиума Верховного Совета СССР подполковник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Маловский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 А. А.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награждён орденом Боевого Красного Знамени. 16 мая 1942 г. умер от ран и похоронен в г. Тамани. В 1965 г. прах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А. А.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Маловского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был перезахоронен в аллее Славы Шевченковского парка, у памятника Неизвестному матросу, в г. Одессе.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9163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10240017" cy="829339"/>
          </a:xfrm>
        </p:spPr>
        <p:txBody>
          <a:bodyPr>
            <a:normAutofit/>
          </a:bodyPr>
          <a:lstStyle/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Мемориальная доска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посвящённая </a:t>
            </a:r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Маловскому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А.А.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64005" y="1437850"/>
            <a:ext cx="1915800" cy="2825806"/>
          </a:xfrm>
        </p:spPr>
      </p:pic>
      <p:sp>
        <p:nvSpPr>
          <p:cNvPr id="11" name="Rectangle 6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839787" y="1437850"/>
            <a:ext cx="7825748" cy="4832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30 апреля 1960 г. Приказом № 0133 Председателя КГБ при Совете Министров СССР имя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А. А.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Маловского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присвоено 17 заставе Одесского Краснознаменного пограничного отряда. 27 мая 1968 г. Указом Президиума Верховного Совета СССР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А. А.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Маловский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награждён Орденом Отечественной войны 1 степени/посмертно. </a:t>
            </a:r>
          </a:p>
          <a:p>
            <a:pPr lvl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В 1982 г. именем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А. А.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Маловского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в г. Каменке названа вновь застроенная улица в микрорайоне средней школы № 1, где учился герой, на здании школы установлена мемориальная доска.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84690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36187" y="350196"/>
            <a:ext cx="11906656" cy="710119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Мемориальная доска Герою Советского Союза Паршину В.С.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76693" y="1215957"/>
            <a:ext cx="1844531" cy="192320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9106" y="1215957"/>
            <a:ext cx="8878461" cy="5145931"/>
          </a:xfrm>
        </p:spPr>
        <p:txBody>
          <a:bodyPr>
            <a:noAutofit/>
          </a:bodyPr>
          <a:lstStyle/>
          <a:p>
            <a:pPr algn="just"/>
            <a:r>
              <a:rPr lang="ru-RU" sz="2800" dirty="0"/>
              <a:t>Мемориальная доска установлена на здании школы №</a:t>
            </a:r>
            <a:r>
              <a:rPr lang="ru-RU" sz="2800" dirty="0" smtClean="0"/>
              <a:t>1, где </a:t>
            </a:r>
            <a:r>
              <a:rPr lang="ru-RU" sz="2800" dirty="0"/>
              <a:t>учился </a:t>
            </a:r>
            <a:r>
              <a:rPr lang="ru-RU" sz="2800" dirty="0" smtClean="0"/>
              <a:t>герой, в </a:t>
            </a:r>
            <a:r>
              <a:rPr lang="ru-RU" sz="2800" dirty="0"/>
              <a:t>декабре 2013 года</a:t>
            </a:r>
            <a:r>
              <a:rPr lang="ru-RU" sz="2800" dirty="0" smtClean="0"/>
              <a:t>.</a:t>
            </a:r>
          </a:p>
          <a:p>
            <a:pPr algn="just"/>
            <a:r>
              <a:rPr lang="ru-RU" sz="2800" dirty="0" smtClean="0"/>
              <a:t>Паршин </a:t>
            </a:r>
            <a:r>
              <a:rPr lang="ru-RU" sz="2800" dirty="0"/>
              <a:t>Виктор Степанович - лейтенант, командир танкового </a:t>
            </a:r>
            <a:r>
              <a:rPr lang="ru-RU" sz="2800" dirty="0" smtClean="0"/>
              <a:t>взвода, участвовал </a:t>
            </a:r>
            <a:r>
              <a:rPr lang="ru-RU" sz="2800" dirty="0"/>
              <a:t>в танковом сражении под Прохоровкой в ходе Курской битвы. Погиб 14 ноября 1943 года в бою за село </a:t>
            </a:r>
            <a:r>
              <a:rPr lang="ru-RU" sz="2800" dirty="0" err="1"/>
              <a:t>Виевка</a:t>
            </a:r>
            <a:r>
              <a:rPr lang="ru-RU" sz="2800" dirty="0"/>
              <a:t> Петровского района, где и похоронен в братской могиле. </a:t>
            </a:r>
            <a:endParaRPr lang="ru-RU" sz="2800" dirty="0" smtClean="0"/>
          </a:p>
          <a:p>
            <a:pPr algn="just"/>
            <a:r>
              <a:rPr lang="ru-RU" sz="2800" dirty="0" smtClean="0"/>
              <a:t>За </a:t>
            </a:r>
            <a:r>
              <a:rPr lang="ru-RU" sz="2800" dirty="0"/>
              <a:t>проявленное мужество и героизм 15 января 1944 года ему было присвоено звание Героя Советского Союза. Лейтенант Паршин В.С. зачислен навечно в списки 6-ой роты гвардейского танкового Краснознаменного орденов Суворова и Кутузова полка.</a:t>
            </a:r>
          </a:p>
        </p:txBody>
      </p:sp>
    </p:spTree>
    <p:extLst>
      <p:ext uri="{BB962C8B-B14F-4D97-AF65-F5344CB8AC3E}">
        <p14:creationId xmlns:p14="http://schemas.microsoft.com/office/powerpoint/2010/main" val="3175325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8809" y="928991"/>
            <a:ext cx="7397736" cy="4931823"/>
          </a:xfrm>
        </p:spPr>
      </p:pic>
      <p:sp>
        <p:nvSpPr>
          <p:cNvPr id="9" name="Объект 8"/>
          <p:cNvSpPr>
            <a:spLocks noGrp="1"/>
          </p:cNvSpPr>
          <p:nvPr>
            <p:ph sz="half" idx="1"/>
          </p:nvPr>
        </p:nvSpPr>
        <p:spPr>
          <a:xfrm>
            <a:off x="418290" y="612843"/>
            <a:ext cx="3910519" cy="5564120"/>
          </a:xfrm>
        </p:spPr>
        <p:txBody>
          <a:bodyPr/>
          <a:lstStyle/>
          <a:p>
            <a:r>
              <a:rPr lang="ru-RU" dirty="0"/>
              <a:t>За проявленное мужество и </a:t>
            </a:r>
            <a:r>
              <a:rPr lang="ru-RU" dirty="0" smtClean="0"/>
              <a:t>героизм, </a:t>
            </a:r>
            <a:r>
              <a:rPr lang="ru-RU" dirty="0"/>
              <a:t>15 января 1944 года ему было присвоено звание Героя Советского Союза. Лейтенант Паршин В.С. зачислен навечно в списки 6-ой роты гвардейского танкового Краснознаменного орденов Суворова и Кутузова полка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6050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пециальное оформление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2" id="{F5CFC26F-FAC9-42E6-946B-77D1A7B6C556}" vid="{3E573157-68D6-4B9B-9353-43A1909340EE}"/>
    </a:ext>
  </a:extLst>
</a:theme>
</file>

<file path=ppt/theme/theme2.xml><?xml version="1.0" encoding="utf-8"?>
<a:theme xmlns:a="http://schemas.openxmlformats.org/drawingml/2006/main" name="1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Шаблон презентации «9 мая» 3" id="{14CF0364-A8CA-47DB-BBCF-5540AE324D02}" vid="{A9A8C548-3734-4682-9804-C3091618C6CE}"/>
    </a:ext>
  </a:extLst>
</a:theme>
</file>

<file path=ppt/theme/theme3.xml><?xml version="1.0" encoding="utf-8"?>
<a:theme xmlns:a="http://schemas.openxmlformats.org/drawingml/2006/main" name="2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4" id="{9EAF8E59-8F40-49EC-9FA3-717F2E95D9A9}" vid="{2ABC5935-CA1C-467D-9B3F-58A8B2D4C8EC}"/>
    </a:ext>
  </a:extLst>
</a:theme>
</file>

<file path=ppt/theme/theme4.xml><?xml version="1.0" encoding="utf-8"?>
<a:theme xmlns:a="http://schemas.openxmlformats.org/drawingml/2006/main" name="3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5" id="{D7B4CF71-F32B-4361-A9E2-43E21EC27D16}" vid="{C95818F0-4D79-4597-8E96-B8E5C1399B5D}"/>
    </a:ext>
  </a:extLst>
</a:theme>
</file>

<file path=ppt/theme/theme5.xml><?xml version="1.0" encoding="utf-8"?>
<a:theme xmlns:a="http://schemas.openxmlformats.org/drawingml/2006/main" name="4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14AB7A3B-8117-4497-ADFD-FA7E691A2E11}" vid="{E520BE65-34DC-45F4-AF1A-636DAFAE1C24}"/>
    </a:ext>
  </a:extLst>
</a:theme>
</file>

<file path=ppt/theme/theme6.xml><?xml version="1.0" encoding="utf-8"?>
<a:theme xmlns:a="http://schemas.openxmlformats.org/drawingml/2006/main" name="5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Шаблон презентации «9 мая» 7" id="{FB5C8ADA-A3BB-4CAF-AE0E-C0AA7572C21D}" vid="{C0A56308-110E-4356-B214-62E3418DCF8E}"/>
    </a:ext>
  </a:extLst>
</a:theme>
</file>

<file path=ppt/theme/theme7.xml><?xml version="1.0" encoding="utf-8"?>
<a:theme xmlns:a="http://schemas.openxmlformats.org/drawingml/2006/main" name="8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8" id="{358A7A5D-9623-449D-9656-0A511B2B2F4F}" vid="{7BD0E5EF-12B2-45CD-9D2F-F4A8AB7F3D4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презентации «9 мая» 2</Template>
  <TotalTime>2205</TotalTime>
  <Words>583</Words>
  <Application>Microsoft Office PowerPoint</Application>
  <PresentationFormat>Широкоэкранный</PresentationFormat>
  <Paragraphs>63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7</vt:i4>
      </vt:variant>
      <vt:variant>
        <vt:lpstr>Заголовки слайдов</vt:lpstr>
      </vt:variant>
      <vt:variant>
        <vt:i4>17</vt:i4>
      </vt:variant>
    </vt:vector>
  </HeadingPairs>
  <TitlesOfParts>
    <vt:vector size="31" baseType="lpstr">
      <vt:lpstr>AngsanaUPC</vt:lpstr>
      <vt:lpstr>Arial</vt:lpstr>
      <vt:lpstr>Bickham Script Two</vt:lpstr>
      <vt:lpstr>Calibri</vt:lpstr>
      <vt:lpstr>Calibri Light</vt:lpstr>
      <vt:lpstr>times new roman</vt:lpstr>
      <vt:lpstr>times new roman</vt:lpstr>
      <vt:lpstr>Специальное оформление</vt:lpstr>
      <vt:lpstr>1_Специальное оформление</vt:lpstr>
      <vt:lpstr>2_Специальное оформление</vt:lpstr>
      <vt:lpstr>3_Специальное оформление</vt:lpstr>
      <vt:lpstr>4_Специальное оформление</vt:lpstr>
      <vt:lpstr>5_Специальное оформление</vt:lpstr>
      <vt:lpstr>8_Специальное оформление</vt:lpstr>
      <vt:lpstr>«Мемориал Школа №1»</vt:lpstr>
      <vt:lpstr>Бюст Н.Н. Бурденко</vt:lpstr>
      <vt:lpstr>«Мемориал Школа № 1»</vt:lpstr>
      <vt:lpstr>Мемориальная доска,  посвященная основанию школы № 1</vt:lpstr>
      <vt:lpstr>Мемориальная доска, посвящённая Маловскому А.А.</vt:lpstr>
      <vt:lpstr>Мемориальная доска, посвящённая Маловскому А.А.</vt:lpstr>
      <vt:lpstr>Мемориальная доска, посвящённая Маловскому А.А.</vt:lpstr>
      <vt:lpstr>Мемориальная доска Герою Советского Союза Паршину В.С.</vt:lpstr>
      <vt:lpstr>Презентация PowerPoint</vt:lpstr>
      <vt:lpstr>14 марта 2012 года на здании школы установлены мемориальные доски землякам, выпускникам школы</vt:lpstr>
      <vt:lpstr>Мемориальная доска Бурденко Н.Н.</vt:lpstr>
      <vt:lpstr>Раздел  экспозиции «Мемориальный зал Н.Н. Бурденко» </vt:lpstr>
      <vt:lpstr>Презентация PowerPoint</vt:lpstr>
      <vt:lpstr>Презентация PowerPoint</vt:lpstr>
      <vt:lpstr>Презентация PowerPoint</vt:lpstr>
      <vt:lpstr>Презентация PowerPoint</vt:lpstr>
      <vt:lpstr>Информационные источники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Мемориал школа №1</dc:title>
  <dc:creator>Vikusik46</dc:creator>
  <cp:keywords>Мемориал школа №1</cp:keywords>
  <cp:lastModifiedBy>Vikusik46 </cp:lastModifiedBy>
  <cp:revision>73</cp:revision>
  <dcterms:created xsi:type="dcterms:W3CDTF">2016-01-24T01:56:27Z</dcterms:created>
  <dcterms:modified xsi:type="dcterms:W3CDTF">2016-02-15T05:29:14Z</dcterms:modified>
</cp:coreProperties>
</file>